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8"/>
  </p:handoutMasterIdLst>
  <p:sldIdLst>
    <p:sldId id="256" r:id="rId2"/>
    <p:sldId id="281" r:id="rId3"/>
    <p:sldId id="257" r:id="rId4"/>
    <p:sldId id="261" r:id="rId5"/>
    <p:sldId id="258" r:id="rId6"/>
    <p:sldId id="263" r:id="rId7"/>
    <p:sldId id="268" r:id="rId8"/>
    <p:sldId id="265" r:id="rId9"/>
    <p:sldId id="278" r:id="rId10"/>
    <p:sldId id="284" r:id="rId11"/>
    <p:sldId id="269" r:id="rId12"/>
    <p:sldId id="260" r:id="rId13"/>
    <p:sldId id="267" r:id="rId14"/>
    <p:sldId id="282" r:id="rId15"/>
    <p:sldId id="277" r:id="rId16"/>
    <p:sldId id="259" r:id="rId17"/>
    <p:sldId id="271" r:id="rId18"/>
    <p:sldId id="273" r:id="rId19"/>
    <p:sldId id="283" r:id="rId20"/>
    <p:sldId id="286" r:id="rId21"/>
    <p:sldId id="285" r:id="rId22"/>
    <p:sldId id="287" r:id="rId23"/>
    <p:sldId id="288" r:id="rId24"/>
    <p:sldId id="289" r:id="rId25"/>
    <p:sldId id="291" r:id="rId26"/>
    <p:sldId id="290" r:id="rId2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79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FFFFCC"/>
    <a:srgbClr val="CCCCFF"/>
    <a:srgbClr val="FECAFF"/>
    <a:srgbClr val="FFCCFF"/>
    <a:srgbClr val="FF9933"/>
    <a:srgbClr val="CC99FF"/>
    <a:srgbClr val="FF99FF"/>
    <a:srgbClr val="FF66CC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09" autoAdjust="0"/>
    <p:restoredTop sz="94424" autoAdjust="0"/>
  </p:normalViewPr>
  <p:slideViewPr>
    <p:cSldViewPr snapToGrid="0" showGuides="1">
      <p:cViewPr varScale="1">
        <p:scale>
          <a:sx n="66" d="100"/>
          <a:sy n="66" d="100"/>
        </p:scale>
        <p:origin x="102" y="42"/>
      </p:cViewPr>
      <p:guideLst>
        <p:guide orient="horz" pos="2137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30E3AC-B3DE-42E6-A144-6008F07F9621}" type="datetimeFigureOut">
              <a:rPr kumimoji="1" lang="ja-JP" altLang="en-US" smtClean="0"/>
              <a:t>2017/3/9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F8538F-093B-4200-B0EB-2B7FAC8272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06035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A4B21-5A41-430B-B746-9AA32D80C28E}" type="datetimeFigureOut">
              <a:rPr kumimoji="1" lang="ja-JP" altLang="en-US" smtClean="0"/>
              <a:t>2017/3/9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48DF-BBB3-4D77-B7FA-1069760FC9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0577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A4B21-5A41-430B-B746-9AA32D80C28E}" type="datetimeFigureOut">
              <a:rPr kumimoji="1" lang="ja-JP" altLang="en-US" smtClean="0"/>
              <a:t>2017/3/9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48DF-BBB3-4D77-B7FA-1069760FC9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2990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A4B21-5A41-430B-B746-9AA32D80C28E}" type="datetimeFigureOut">
              <a:rPr kumimoji="1" lang="ja-JP" altLang="en-US" smtClean="0"/>
              <a:t>2017/3/9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48DF-BBB3-4D77-B7FA-1069760FC9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240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A4B21-5A41-430B-B746-9AA32D80C28E}" type="datetimeFigureOut">
              <a:rPr kumimoji="1" lang="ja-JP" altLang="en-US" smtClean="0"/>
              <a:t>2017/3/9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48DF-BBB3-4D77-B7FA-1069760FC9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4938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A4B21-5A41-430B-B746-9AA32D80C28E}" type="datetimeFigureOut">
              <a:rPr kumimoji="1" lang="ja-JP" altLang="en-US" smtClean="0"/>
              <a:t>2017/3/9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48DF-BBB3-4D77-B7FA-1069760FC9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8440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A4B21-5A41-430B-B746-9AA32D80C28E}" type="datetimeFigureOut">
              <a:rPr kumimoji="1" lang="ja-JP" altLang="en-US" smtClean="0"/>
              <a:t>2017/3/9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48DF-BBB3-4D77-B7FA-1069760FC9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3274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A4B21-5A41-430B-B746-9AA32D80C28E}" type="datetimeFigureOut">
              <a:rPr kumimoji="1" lang="ja-JP" altLang="en-US" smtClean="0"/>
              <a:t>2017/3/9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48DF-BBB3-4D77-B7FA-1069760FC9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4664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A4B21-5A41-430B-B746-9AA32D80C28E}" type="datetimeFigureOut">
              <a:rPr kumimoji="1" lang="ja-JP" altLang="en-US" smtClean="0"/>
              <a:t>2017/3/9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48DF-BBB3-4D77-B7FA-1069760FC9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4895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A4B21-5A41-430B-B746-9AA32D80C28E}" type="datetimeFigureOut">
              <a:rPr kumimoji="1" lang="ja-JP" altLang="en-US" smtClean="0"/>
              <a:t>2017/3/9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48DF-BBB3-4D77-B7FA-1069760FC9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5944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A4B21-5A41-430B-B746-9AA32D80C28E}" type="datetimeFigureOut">
              <a:rPr kumimoji="1" lang="ja-JP" altLang="en-US" smtClean="0"/>
              <a:t>2017/3/9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48DF-BBB3-4D77-B7FA-1069760FC9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5720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A4B21-5A41-430B-B746-9AA32D80C28E}" type="datetimeFigureOut">
              <a:rPr kumimoji="1" lang="ja-JP" altLang="en-US" smtClean="0"/>
              <a:t>2017/3/9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48DF-BBB3-4D77-B7FA-1069760FC9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883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A4B21-5A41-430B-B746-9AA32D80C28E}" type="datetimeFigureOut">
              <a:rPr kumimoji="1" lang="ja-JP" altLang="en-US" smtClean="0"/>
              <a:t>2017/3/9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348DF-BBB3-4D77-B7FA-1069760FC9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2012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3.xml"/><Relationship Id="rId4" Type="http://schemas.openxmlformats.org/officeDocument/2006/relationships/image" Target="../media/image3.png"/><Relationship Id="rId9" Type="http://schemas.openxmlformats.org/officeDocument/2006/relationships/slide" Target="slide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5" Type="http://schemas.openxmlformats.org/officeDocument/2006/relationships/slide" Target="slide4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5" Type="http://schemas.openxmlformats.org/officeDocument/2006/relationships/slide" Target="slide4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slide" Target="slide3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.xml"/><Relationship Id="rId4" Type="http://schemas.openxmlformats.org/officeDocument/2006/relationships/slide" Target="slide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7" Type="http://schemas.openxmlformats.org/officeDocument/2006/relationships/image" Target="../media/image31.png"/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3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slide" Target="slide20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slide" Target="slide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slide" Target="slide1.xml"/><Relationship Id="rId4" Type="http://schemas.openxmlformats.org/officeDocument/2006/relationships/slide" Target="slide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11.xml"/><Relationship Id="rId7" Type="http://schemas.openxmlformats.org/officeDocument/2006/relationships/slide" Target="slide1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5" Type="http://schemas.openxmlformats.org/officeDocument/2006/relationships/slide" Target="slide6.xml"/><Relationship Id="rId4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3.pn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" t="1167" r="1487" b="3052"/>
          <a:stretch/>
        </p:blipFill>
        <p:spPr>
          <a:xfrm>
            <a:off x="423536" y="404416"/>
            <a:ext cx="11271903" cy="4843935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112" y="4835466"/>
            <a:ext cx="2028829" cy="1611499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932" y="4823029"/>
            <a:ext cx="2025205" cy="1611499"/>
          </a:xfrm>
          <a:prstGeom prst="rect">
            <a:avLst/>
          </a:prstGeom>
        </p:spPr>
      </p:pic>
      <p:sp>
        <p:nvSpPr>
          <p:cNvPr id="20" name="正方形/長方形 19"/>
          <p:cNvSpPr/>
          <p:nvPr/>
        </p:nvSpPr>
        <p:spPr>
          <a:xfrm>
            <a:off x="5742682" y="5112659"/>
            <a:ext cx="1637412" cy="6450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300"/>
              </a:lnSpc>
            </a:pPr>
            <a:r>
              <a:rPr lang="ja-JP" altLang="en-US" spc="600" dirty="0" smtClean="0">
                <a:solidFill>
                  <a:schemeClr val="tx1"/>
                </a:solidFill>
              </a:rPr>
              <a:t>オリエンテーション</a:t>
            </a:r>
            <a:endParaRPr lang="en-US" altLang="ja-JP" spc="600" dirty="0" smtClean="0">
              <a:solidFill>
                <a:schemeClr val="tx1"/>
              </a:solidFill>
            </a:endParaRPr>
          </a:p>
        </p:txBody>
      </p:sp>
      <p:sp>
        <p:nvSpPr>
          <p:cNvPr id="21" name="円/楕円 20">
            <a:hlinkClick r:id="rId5" action="ppaction://hlinksldjump"/>
          </p:cNvPr>
          <p:cNvSpPr/>
          <p:nvPr/>
        </p:nvSpPr>
        <p:spPr>
          <a:xfrm>
            <a:off x="6019540" y="5795898"/>
            <a:ext cx="1134757" cy="410544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</a:rPr>
              <a:t>クリック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8" name="円/楕円 27">
            <a:hlinkClick r:id="rId6" action="ppaction://hlinksldjump"/>
          </p:cNvPr>
          <p:cNvSpPr/>
          <p:nvPr/>
        </p:nvSpPr>
        <p:spPr>
          <a:xfrm>
            <a:off x="9911879" y="5805868"/>
            <a:ext cx="1134757" cy="410544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</a:rPr>
              <a:t>クリック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9486599" y="5120303"/>
            <a:ext cx="1831854" cy="709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spc="600" dirty="0" smtClean="0">
                <a:solidFill>
                  <a:schemeClr val="tx1"/>
                </a:solidFill>
              </a:rPr>
              <a:t>コンテンツの操作方法</a:t>
            </a:r>
            <a:endParaRPr kumimoji="1" lang="ja-JP" altLang="en-US" sz="1600" spc="600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375206" y="1524073"/>
            <a:ext cx="76582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800" b="1" dirty="0" smtClean="0">
                <a:ln w="12700">
                  <a:solidFill>
                    <a:schemeClr val="tx1"/>
                  </a:solidFill>
                </a:ln>
                <a:gradFill>
                  <a:gsLst>
                    <a:gs pos="0">
                      <a:srgbClr val="FFFF00"/>
                    </a:gs>
                    <a:gs pos="56000">
                      <a:srgbClr val="FFFF66"/>
                    </a:gs>
                    <a:gs pos="75000">
                      <a:srgbClr val="FFFFCC"/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  <a:t>レッツ　学級会</a:t>
            </a:r>
            <a:endParaRPr kumimoji="1" lang="ja-JP" altLang="en-US" sz="8800" b="1" dirty="0">
              <a:ln w="12700">
                <a:solidFill>
                  <a:schemeClr val="tx1"/>
                </a:solidFill>
              </a:ln>
              <a:gradFill>
                <a:gsLst>
                  <a:gs pos="0">
                    <a:srgbClr val="FFFF00"/>
                  </a:gs>
                  <a:gs pos="56000">
                    <a:srgbClr val="FFFF66"/>
                  </a:gs>
                  <a:gs pos="75000">
                    <a:srgbClr val="FFFFCC"/>
                  </a:gs>
                  <a:gs pos="100000">
                    <a:srgbClr val="FFFFFF"/>
                  </a:gs>
                </a:gsLst>
                <a:lin ang="5400000" scaled="1"/>
              </a:gradFill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1147" y="3593310"/>
            <a:ext cx="2209045" cy="2841219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829" y="4857651"/>
            <a:ext cx="2018745" cy="1623936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7618169" y="5120303"/>
            <a:ext cx="1714939" cy="6450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300"/>
              </a:lnSpc>
            </a:pPr>
            <a:r>
              <a:rPr lang="ja-JP" altLang="en-US" spc="300" dirty="0">
                <a:solidFill>
                  <a:schemeClr val="tx1"/>
                </a:solidFill>
              </a:rPr>
              <a:t>やってみよう</a:t>
            </a:r>
            <a:endParaRPr lang="en-US" altLang="ja-JP" spc="300" dirty="0" smtClean="0">
              <a:solidFill>
                <a:schemeClr val="tx1"/>
              </a:solidFill>
            </a:endParaRPr>
          </a:p>
        </p:txBody>
      </p:sp>
      <p:sp>
        <p:nvSpPr>
          <p:cNvPr id="13" name="円/楕円 12">
            <a:hlinkClick r:id="rId9" action="ppaction://hlinksldjump"/>
          </p:cNvPr>
          <p:cNvSpPr/>
          <p:nvPr/>
        </p:nvSpPr>
        <p:spPr>
          <a:xfrm>
            <a:off x="8017242" y="5792813"/>
            <a:ext cx="1134757" cy="410544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</a:rPr>
              <a:t>クリック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26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2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0992" y="5069941"/>
            <a:ext cx="798716" cy="1016118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4783" y="5552171"/>
            <a:ext cx="747758" cy="1016119"/>
          </a:xfrm>
          <a:prstGeom prst="rect">
            <a:avLst/>
          </a:prstGeom>
        </p:spPr>
      </p:pic>
      <p:sp>
        <p:nvSpPr>
          <p:cNvPr id="5" name="角丸四角形吹き出し 4"/>
          <p:cNvSpPr/>
          <p:nvPr/>
        </p:nvSpPr>
        <p:spPr>
          <a:xfrm>
            <a:off x="1468234" y="990072"/>
            <a:ext cx="10391806" cy="4859149"/>
          </a:xfrm>
          <a:prstGeom prst="wedgeRoundRectCallout">
            <a:avLst>
              <a:gd name="adj1" fmla="val -52489"/>
              <a:gd name="adj2" fmla="val 34005"/>
              <a:gd name="adj3" fmla="val 16667"/>
            </a:avLst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3200" spc="300" dirty="0" smtClean="0">
                <a:solidFill>
                  <a:sysClr val="windowText" lastClr="000000"/>
                </a:solidFill>
              </a:rPr>
              <a:t>・わたし</a:t>
            </a:r>
            <a:r>
              <a:rPr lang="ja-JP" altLang="en-US" sz="3200" spc="300" dirty="0">
                <a:solidFill>
                  <a:sysClr val="windowText" lastClr="000000"/>
                </a:solidFill>
              </a:rPr>
              <a:t>は</a:t>
            </a:r>
            <a:r>
              <a:rPr kumimoji="1" lang="ja-JP" altLang="en-US" sz="3200" spc="300" dirty="0" smtClean="0">
                <a:solidFill>
                  <a:sysClr val="windowText" lastClr="000000"/>
                </a:solidFill>
              </a:rPr>
              <a:t>，○○</a:t>
            </a:r>
            <a:r>
              <a:rPr lang="ja-JP" altLang="en-US" sz="3200" spc="300" dirty="0" smtClean="0">
                <a:solidFill>
                  <a:sysClr val="windowText" lastClr="000000"/>
                </a:solidFill>
              </a:rPr>
              <a:t>と思います</a:t>
            </a:r>
            <a:r>
              <a:rPr kumimoji="1" lang="ja-JP" altLang="en-US" sz="3200" spc="300" dirty="0" smtClean="0">
                <a:solidFill>
                  <a:sysClr val="windowText" lastClr="000000"/>
                </a:solidFill>
              </a:rPr>
              <a:t>。それは，～だからです。</a:t>
            </a:r>
            <a:endParaRPr kumimoji="1" lang="en-US" altLang="ja-JP" sz="3200" spc="300" dirty="0" smtClean="0">
              <a:solidFill>
                <a:sysClr val="windowText" lastClr="000000"/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sz="3200" spc="300" dirty="0" smtClean="0">
                <a:solidFill>
                  <a:sysClr val="windowText" lastClr="000000"/>
                </a:solidFill>
              </a:rPr>
              <a:t>・わたしは，○○の意見に賛成（反対）です。</a:t>
            </a:r>
            <a:endParaRPr lang="en-US" altLang="ja-JP" sz="3200" spc="300" dirty="0" smtClean="0">
              <a:solidFill>
                <a:sysClr val="windowText" lastClr="000000"/>
              </a:solidFill>
            </a:endParaRPr>
          </a:p>
          <a:p>
            <a:r>
              <a:rPr lang="ja-JP" altLang="en-US" sz="3200" spc="300" dirty="0" smtClean="0">
                <a:solidFill>
                  <a:sysClr val="windowText" lastClr="000000"/>
                </a:solidFill>
              </a:rPr>
              <a:t>　理由は，～だからです。</a:t>
            </a:r>
            <a:endParaRPr lang="en-US" altLang="ja-JP" sz="3200" spc="300" dirty="0" smtClean="0">
              <a:solidFill>
                <a:sysClr val="windowText" lastClr="000000"/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sz="3200" spc="300" dirty="0" smtClean="0">
                <a:solidFill>
                  <a:sysClr val="windowText" lastClr="000000"/>
                </a:solidFill>
              </a:rPr>
              <a:t>・○○さんに質問です。～はどんなことですか。</a:t>
            </a:r>
            <a:endParaRPr lang="en-US" altLang="ja-JP" sz="3200" spc="300" dirty="0" smtClean="0">
              <a:solidFill>
                <a:sysClr val="windowText" lastClr="000000"/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sz="3200" spc="300" dirty="0" smtClean="0">
                <a:solidFill>
                  <a:sysClr val="windowText" lastClr="000000"/>
                </a:solidFill>
              </a:rPr>
              <a:t>・○と△の意見をいっしょにして，□にしたらいいと</a:t>
            </a:r>
            <a:endParaRPr lang="en-US" altLang="ja-JP" sz="3200" spc="300" dirty="0" smtClean="0">
              <a:solidFill>
                <a:sysClr val="windowText" lastClr="000000"/>
              </a:solidFill>
            </a:endParaRPr>
          </a:p>
          <a:p>
            <a:r>
              <a:rPr lang="ja-JP" altLang="en-US" sz="3200" spc="300" dirty="0">
                <a:solidFill>
                  <a:sysClr val="windowText" lastClr="000000"/>
                </a:solidFill>
              </a:rPr>
              <a:t>　</a:t>
            </a:r>
            <a:r>
              <a:rPr lang="ja-JP" altLang="en-US" sz="3200" spc="300" dirty="0" smtClean="0">
                <a:solidFill>
                  <a:sysClr val="windowText" lastClr="000000"/>
                </a:solidFill>
              </a:rPr>
              <a:t>思います。</a:t>
            </a:r>
            <a:endParaRPr lang="en-US" altLang="ja-JP" sz="3200" spc="30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11" name="四角形吹き出し 10"/>
          <p:cNvSpPr/>
          <p:nvPr/>
        </p:nvSpPr>
        <p:spPr>
          <a:xfrm>
            <a:off x="1043384" y="180975"/>
            <a:ext cx="3546723" cy="434663"/>
          </a:xfrm>
          <a:prstGeom prst="wedgeRectCallout">
            <a:avLst>
              <a:gd name="adj1" fmla="val -51916"/>
              <a:gd name="adj2" fmla="val -830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ja-JP" altLang="en-US" sz="2400" spc="300" dirty="0" smtClean="0">
                <a:solidFill>
                  <a:prstClr val="black"/>
                </a:solidFill>
              </a:rPr>
              <a:t>発表の仕方の例だよ。</a:t>
            </a:r>
            <a:endParaRPr lang="en-US" altLang="ja-JP" sz="2400" spc="300" dirty="0" smtClean="0">
              <a:solidFill>
                <a:prstClr val="black"/>
              </a:solidFill>
            </a:endParaRPr>
          </a:p>
        </p:txBody>
      </p:sp>
      <p:sp>
        <p:nvSpPr>
          <p:cNvPr id="9" name="動作設定ボタン: 戻る 8">
            <a:hlinkClick r:id="" action="ppaction://hlinkshowjump?jump=lastslideviewed" highlightClick="1"/>
          </p:cNvPr>
          <p:cNvSpPr/>
          <p:nvPr/>
        </p:nvSpPr>
        <p:spPr>
          <a:xfrm>
            <a:off x="11597490" y="6362991"/>
            <a:ext cx="462426" cy="408269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6442" y="134210"/>
            <a:ext cx="773266" cy="99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49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円/楕円 1"/>
          <p:cNvSpPr/>
          <p:nvPr/>
        </p:nvSpPr>
        <p:spPr>
          <a:xfrm>
            <a:off x="99851" y="72427"/>
            <a:ext cx="3286145" cy="407408"/>
          </a:xfrm>
          <a:prstGeom prst="ellipse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>
                <a:solidFill>
                  <a:schemeClr val="tx1"/>
                </a:solidFill>
              </a:rPr>
              <a:t>話合いで大切なこと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4" name="角丸四角形吹き出し 3"/>
          <p:cNvSpPr/>
          <p:nvPr/>
        </p:nvSpPr>
        <p:spPr>
          <a:xfrm>
            <a:off x="478737" y="692863"/>
            <a:ext cx="11130806" cy="3486476"/>
          </a:xfrm>
          <a:prstGeom prst="wedgeRoundRectCallout">
            <a:avLst>
              <a:gd name="adj1" fmla="val -35875"/>
              <a:gd name="adj2" fmla="val 6058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kumimoji="1" lang="ja-JP" altLang="en-US" sz="3200" b="1" dirty="0" smtClean="0">
                <a:solidFill>
                  <a:schemeClr val="tx1"/>
                </a:solidFill>
              </a:rPr>
              <a:t>　学級会での話合いでは「</a:t>
            </a:r>
            <a:r>
              <a:rPr kumimoji="1" lang="ja-JP" altLang="en-US" sz="3200" b="1" dirty="0" smtClean="0">
                <a:solidFill>
                  <a:srgbClr val="FF0000"/>
                </a:solidFill>
              </a:rPr>
              <a:t>自分もよくて，みんなもよい</a:t>
            </a:r>
            <a:r>
              <a:rPr kumimoji="1" lang="ja-JP" altLang="en-US" sz="3200" b="1" dirty="0" smtClean="0">
                <a:solidFill>
                  <a:schemeClr val="tx1"/>
                </a:solidFill>
              </a:rPr>
              <a:t>」ものに</a:t>
            </a:r>
            <a:r>
              <a:rPr lang="ja-JP" altLang="en-US" sz="3200" b="1" dirty="0" smtClean="0">
                <a:solidFill>
                  <a:schemeClr val="tx1"/>
                </a:solidFill>
              </a:rPr>
              <a:t>，</a:t>
            </a:r>
            <a:endParaRPr lang="en-US" altLang="ja-JP" sz="3200" b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sz="3200" b="1" dirty="0">
                <a:solidFill>
                  <a:schemeClr val="tx1"/>
                </a:solidFill>
              </a:rPr>
              <a:t>　</a:t>
            </a:r>
            <a:r>
              <a:rPr lang="ja-JP" altLang="en-US" sz="3200" b="1" dirty="0" smtClean="0">
                <a:solidFill>
                  <a:schemeClr val="tx1"/>
                </a:solidFill>
              </a:rPr>
              <a:t>みんなで決めることが大切だよ。</a:t>
            </a:r>
            <a:endParaRPr lang="en-US" altLang="ja-JP" sz="3200" b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kumimoji="1" lang="ja-JP" altLang="en-US" sz="3200" b="1" dirty="0" smtClean="0">
                <a:solidFill>
                  <a:schemeClr val="tx1"/>
                </a:solidFill>
              </a:rPr>
              <a:t>　</a:t>
            </a:r>
            <a:r>
              <a:rPr kumimoji="1" lang="ja-JP" altLang="en-US" sz="3200" b="1" dirty="0" smtClean="0">
                <a:solidFill>
                  <a:srgbClr val="FF0000"/>
                </a:solidFill>
              </a:rPr>
              <a:t>わかり合う心</a:t>
            </a:r>
            <a:r>
              <a:rPr lang="ja-JP" altLang="en-US" sz="3200" b="1" dirty="0" smtClean="0">
                <a:solidFill>
                  <a:schemeClr val="tx1"/>
                </a:solidFill>
              </a:rPr>
              <a:t>，</a:t>
            </a:r>
            <a:r>
              <a:rPr lang="ja-JP" altLang="en-US" sz="3200" b="1" dirty="0" smtClean="0">
                <a:solidFill>
                  <a:srgbClr val="FF0000"/>
                </a:solidFill>
              </a:rPr>
              <a:t>ゆずり合う心</a:t>
            </a:r>
            <a:r>
              <a:rPr lang="ja-JP" altLang="en-US" sz="3200" b="1" dirty="0" smtClean="0">
                <a:solidFill>
                  <a:schemeClr val="tx1"/>
                </a:solidFill>
              </a:rPr>
              <a:t>をもって話合</a:t>
            </a:r>
            <a:r>
              <a:rPr lang="ja-JP" altLang="en-US" sz="3200" b="1" dirty="0">
                <a:solidFill>
                  <a:schemeClr val="tx1"/>
                </a:solidFill>
              </a:rPr>
              <a:t>い</a:t>
            </a:r>
            <a:r>
              <a:rPr lang="ja-JP" altLang="en-US" sz="3200" b="1" dirty="0" smtClean="0">
                <a:solidFill>
                  <a:schemeClr val="tx1"/>
                </a:solidFill>
              </a:rPr>
              <a:t>をしよう！</a:t>
            </a:r>
            <a:endParaRPr lang="en-US" altLang="ja-JP" sz="3200" b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kumimoji="1" lang="ja-JP" altLang="en-US" sz="3200" b="1" dirty="0">
                <a:solidFill>
                  <a:schemeClr val="tx1"/>
                </a:solidFill>
              </a:rPr>
              <a:t>　</a:t>
            </a:r>
            <a:r>
              <a:rPr kumimoji="1" lang="ja-JP" altLang="en-US" sz="3200" b="1" dirty="0" smtClean="0">
                <a:solidFill>
                  <a:srgbClr val="FF0000"/>
                </a:solidFill>
              </a:rPr>
              <a:t>少数意見</a:t>
            </a:r>
            <a:r>
              <a:rPr kumimoji="1" lang="ja-JP" altLang="en-US" sz="3200" b="1" dirty="0" smtClean="0">
                <a:solidFill>
                  <a:schemeClr val="tx1"/>
                </a:solidFill>
              </a:rPr>
              <a:t>も大切にしよう！</a:t>
            </a:r>
            <a:endParaRPr kumimoji="1" lang="en-US" altLang="ja-JP" sz="3200" b="1" dirty="0" smtClean="0">
              <a:solidFill>
                <a:schemeClr val="tx1"/>
              </a:solidFill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1041" y="4392367"/>
            <a:ext cx="1803764" cy="2319954"/>
          </a:xfrm>
          <a:prstGeom prst="rect">
            <a:avLst/>
          </a:prstGeom>
        </p:spPr>
      </p:pic>
      <p:pic>
        <p:nvPicPr>
          <p:cNvPr id="7" name="図 6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12" b="16178"/>
          <a:stretch/>
        </p:blipFill>
        <p:spPr>
          <a:xfrm flipH="1">
            <a:off x="9812318" y="3492895"/>
            <a:ext cx="1110502" cy="492967"/>
          </a:xfrm>
          <a:prstGeom prst="rect">
            <a:avLst/>
          </a:prstGeom>
        </p:spPr>
      </p:pic>
      <p:sp>
        <p:nvSpPr>
          <p:cNvPr id="12" name="円/楕円 11">
            <a:hlinkClick r:id="rId5" action="ppaction://hlinksldjump"/>
          </p:cNvPr>
          <p:cNvSpPr/>
          <p:nvPr/>
        </p:nvSpPr>
        <p:spPr>
          <a:xfrm>
            <a:off x="11152489" y="6370494"/>
            <a:ext cx="923454" cy="409447"/>
          </a:xfrm>
          <a:prstGeom prst="ellipse">
            <a:avLst/>
          </a:prstGeom>
          <a:solidFill>
            <a:srgbClr val="FFCC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 smtClean="0">
                <a:solidFill>
                  <a:schemeClr val="tx1"/>
                </a:solidFill>
              </a:rPr>
              <a:t>進め方</a:t>
            </a:r>
            <a:endParaRPr lang="en-US" altLang="ja-JP" sz="1200" dirty="0" smtClean="0">
              <a:solidFill>
                <a:schemeClr val="tx1"/>
              </a:solidFill>
            </a:endParaRPr>
          </a:p>
        </p:txBody>
      </p:sp>
      <p:sp>
        <p:nvSpPr>
          <p:cNvPr id="13" name="円/楕円 12">
            <a:hlinkClick r:id="rId6" action="ppaction://hlinksldjump"/>
          </p:cNvPr>
          <p:cNvSpPr/>
          <p:nvPr/>
        </p:nvSpPr>
        <p:spPr>
          <a:xfrm>
            <a:off x="10119868" y="6370494"/>
            <a:ext cx="923454" cy="40944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solidFill>
                  <a:schemeClr val="tx1"/>
                </a:solidFill>
              </a:rPr>
              <a:t>すすむ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83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1300271" y="2022354"/>
            <a:ext cx="9518623" cy="70336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spc="300" dirty="0" smtClean="0">
                <a:solidFill>
                  <a:sysClr val="windowText" lastClr="000000"/>
                </a:solidFill>
              </a:rPr>
              <a:t>みんなに聞こえる声の大きさで発言しよう。</a:t>
            </a:r>
            <a:endParaRPr kumimoji="1" lang="ja-JP" altLang="en-US" sz="3600" spc="300" dirty="0">
              <a:solidFill>
                <a:sysClr val="windowText" lastClr="000000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300271" y="3064954"/>
            <a:ext cx="9518623" cy="70336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spc="300" dirty="0" smtClean="0">
                <a:solidFill>
                  <a:sysClr val="windowText" lastClr="000000"/>
                </a:solidFill>
              </a:rPr>
              <a:t>理由をそえて発表しよう。</a:t>
            </a:r>
            <a:endParaRPr kumimoji="1" lang="ja-JP" altLang="en-US" sz="3600" spc="300" dirty="0">
              <a:solidFill>
                <a:sysClr val="windowText" lastClr="000000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300271" y="4107554"/>
            <a:ext cx="9518623" cy="70336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spc="300" dirty="0" smtClean="0">
                <a:solidFill>
                  <a:sysClr val="windowText" lastClr="000000"/>
                </a:solidFill>
              </a:rPr>
              <a:t>友達の意見のよいところをみつけよう。</a:t>
            </a:r>
            <a:endParaRPr kumimoji="1" lang="ja-JP" altLang="en-US" sz="3600" spc="300" dirty="0">
              <a:solidFill>
                <a:sysClr val="windowText" lastClr="000000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300271" y="5172337"/>
            <a:ext cx="9518623" cy="70336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spc="300" dirty="0">
                <a:solidFill>
                  <a:sysClr val="windowText" lastClr="000000"/>
                </a:solidFill>
              </a:rPr>
              <a:t>提案理由</a:t>
            </a:r>
            <a:r>
              <a:rPr lang="ja-JP" altLang="en-US" sz="3600" spc="300" dirty="0" smtClean="0">
                <a:solidFill>
                  <a:sysClr val="windowText" lastClr="000000"/>
                </a:solidFill>
              </a:rPr>
              <a:t>をもとに</a:t>
            </a:r>
            <a:r>
              <a:rPr kumimoji="1" lang="ja-JP" altLang="en-US" sz="3600" spc="300" dirty="0" smtClean="0">
                <a:solidFill>
                  <a:sysClr val="windowText" lastClr="000000"/>
                </a:solidFill>
              </a:rPr>
              <a:t>判断しよう。</a:t>
            </a:r>
            <a:endParaRPr kumimoji="1" lang="ja-JP" altLang="en-US" sz="3600" spc="300" dirty="0">
              <a:solidFill>
                <a:sysClr val="windowText" lastClr="000000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1300271" y="997896"/>
            <a:ext cx="9518623" cy="70336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spc="300" dirty="0" smtClean="0">
                <a:solidFill>
                  <a:sysClr val="windowText" lastClr="000000"/>
                </a:solidFill>
              </a:rPr>
              <a:t>友達の意見を最後まで聞こう。</a:t>
            </a:r>
            <a:endParaRPr kumimoji="1" lang="ja-JP" altLang="en-US" sz="3600" spc="300" dirty="0">
              <a:solidFill>
                <a:sysClr val="windowText" lastClr="000000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4434" y="1142772"/>
            <a:ext cx="485193" cy="463696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4434" y="2175824"/>
            <a:ext cx="485193" cy="463696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4434" y="3223320"/>
            <a:ext cx="485193" cy="463696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4434" y="4240412"/>
            <a:ext cx="485193" cy="463696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4434" y="5307388"/>
            <a:ext cx="485193" cy="463696"/>
          </a:xfrm>
          <a:prstGeom prst="rect">
            <a:avLst/>
          </a:prstGeom>
        </p:spPr>
      </p:pic>
      <p:sp>
        <p:nvSpPr>
          <p:cNvPr id="20" name="四角形吹き出し 19"/>
          <p:cNvSpPr/>
          <p:nvPr/>
        </p:nvSpPr>
        <p:spPr>
          <a:xfrm>
            <a:off x="1063344" y="159439"/>
            <a:ext cx="2322648" cy="471264"/>
          </a:xfrm>
          <a:prstGeom prst="wedgeRectCallout">
            <a:avLst>
              <a:gd name="adj1" fmla="val -54307"/>
              <a:gd name="adj2" fmla="val -1932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chemeClr val="tx1"/>
                </a:solidFill>
              </a:rPr>
              <a:t>約束の例だよ。</a:t>
            </a:r>
            <a:endParaRPr lang="en-US" altLang="ja-JP" sz="2400" dirty="0" smtClean="0">
              <a:solidFill>
                <a:schemeClr val="tx1"/>
              </a:solidFill>
            </a:endParaRP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4871" y="121285"/>
            <a:ext cx="680421" cy="875139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76297" y="1150323"/>
            <a:ext cx="485193" cy="463696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76297" y="2183375"/>
            <a:ext cx="485193" cy="463696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76297" y="3230871"/>
            <a:ext cx="485193" cy="463696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76297" y="4247963"/>
            <a:ext cx="485193" cy="463696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76297" y="5314939"/>
            <a:ext cx="485193" cy="463696"/>
          </a:xfrm>
          <a:prstGeom prst="rect">
            <a:avLst/>
          </a:prstGeom>
        </p:spPr>
      </p:pic>
      <p:sp>
        <p:nvSpPr>
          <p:cNvPr id="31" name="動作設定ボタン: 戻る 30">
            <a:hlinkClick r:id="" action="ppaction://hlinkshowjump?jump=lastslideviewed" highlightClick="1"/>
          </p:cNvPr>
          <p:cNvSpPr/>
          <p:nvPr/>
        </p:nvSpPr>
        <p:spPr>
          <a:xfrm>
            <a:off x="11597490" y="6362991"/>
            <a:ext cx="462426" cy="408269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551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円/楕円 9"/>
          <p:cNvSpPr/>
          <p:nvPr/>
        </p:nvSpPr>
        <p:spPr>
          <a:xfrm>
            <a:off x="116414" y="47477"/>
            <a:ext cx="3438439" cy="384751"/>
          </a:xfrm>
          <a:prstGeom prst="ellipse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chemeClr val="tx1"/>
                </a:solidFill>
              </a:rPr>
              <a:t>計画</a:t>
            </a:r>
            <a:r>
              <a:rPr lang="ja-JP" altLang="en-US" sz="2000" dirty="0" smtClean="0">
                <a:solidFill>
                  <a:schemeClr val="tx1"/>
                </a:solidFill>
              </a:rPr>
              <a:t>委員会</a:t>
            </a:r>
            <a:r>
              <a:rPr lang="ja-JP" altLang="en-US" sz="2000" dirty="0">
                <a:solidFill>
                  <a:schemeClr val="tx1"/>
                </a:solidFill>
              </a:rPr>
              <a:t>について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12" name="メモ 11"/>
          <p:cNvSpPr/>
          <p:nvPr/>
        </p:nvSpPr>
        <p:spPr>
          <a:xfrm>
            <a:off x="1303772" y="535883"/>
            <a:ext cx="10485794" cy="5719774"/>
          </a:xfrm>
          <a:prstGeom prst="foldedCorner">
            <a:avLst>
              <a:gd name="adj" fmla="val 4087"/>
            </a:avLst>
          </a:prstGeom>
          <a:solidFill>
            <a:schemeClr val="accent6">
              <a:lumMod val="40000"/>
              <a:lumOff val="60000"/>
              <a:alpha val="60000"/>
            </a:schemeClr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1425781" y="641301"/>
            <a:ext cx="10159521" cy="5440521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3200" dirty="0" smtClean="0">
                <a:solidFill>
                  <a:sysClr val="windowText" lastClr="000000"/>
                </a:solidFill>
              </a:rPr>
              <a:t>　　　</a:t>
            </a:r>
            <a:endParaRPr lang="en-US" altLang="ja-JP" sz="3200" u="sng" dirty="0" smtClean="0">
              <a:solidFill>
                <a:sysClr val="windowText" lastClr="000000"/>
              </a:solidFill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2599" y="5125899"/>
            <a:ext cx="1247157" cy="1604062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1869839" y="735036"/>
            <a:ext cx="9353660" cy="5654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200" b="1" dirty="0" smtClean="0">
                <a:solidFill>
                  <a:sysClr val="windowText" lastClr="000000"/>
                </a:solidFill>
              </a:rPr>
              <a:t>計画</a:t>
            </a:r>
            <a:r>
              <a:rPr lang="ja-JP" altLang="en-US" sz="3200" b="1" dirty="0">
                <a:solidFill>
                  <a:sysClr val="windowText" lastClr="000000"/>
                </a:solidFill>
              </a:rPr>
              <a:t>委員会は，学級会を進めていく</a:t>
            </a:r>
            <a:r>
              <a:rPr lang="ja-JP" altLang="en-US" sz="3200" b="1" dirty="0" smtClean="0">
                <a:solidFill>
                  <a:sysClr val="windowText" lastClr="000000"/>
                </a:solidFill>
              </a:rPr>
              <a:t>リーダーグループ</a:t>
            </a:r>
            <a:endParaRPr lang="en-US" altLang="ja-JP" sz="3200" b="1" dirty="0">
              <a:solidFill>
                <a:sysClr val="windowText" lastClr="000000"/>
              </a:solidFill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1701571" y="1344419"/>
            <a:ext cx="9690196" cy="1087493"/>
          </a:xfrm>
          <a:prstGeom prst="rect">
            <a:avLst/>
          </a:prstGeom>
          <a:solidFill>
            <a:schemeClr val="bg1"/>
          </a:solidFill>
          <a:ln w="63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dirty="0" smtClean="0">
                <a:solidFill>
                  <a:sysClr val="windowText" lastClr="000000"/>
                </a:solidFill>
              </a:rPr>
              <a:t>・仕事その１</a:t>
            </a:r>
            <a:endParaRPr lang="en-US" altLang="ja-JP" sz="3200" dirty="0" smtClean="0">
              <a:solidFill>
                <a:sysClr val="windowText" lastClr="000000"/>
              </a:solidFill>
            </a:endParaRPr>
          </a:p>
          <a:p>
            <a:r>
              <a:rPr lang="ja-JP" altLang="en-US" sz="3200" dirty="0" smtClean="0">
                <a:solidFill>
                  <a:sysClr val="windowText" lastClr="000000"/>
                </a:solidFill>
              </a:rPr>
              <a:t>　　</a:t>
            </a:r>
            <a:r>
              <a:rPr lang="ja-JP" altLang="en-US" sz="3200" dirty="0" smtClean="0">
                <a:solidFill>
                  <a:srgbClr val="FF0000"/>
                </a:solidFill>
              </a:rPr>
              <a:t>議題選び，提案</a:t>
            </a:r>
            <a:r>
              <a:rPr lang="ja-JP" altLang="en-US" sz="3200" dirty="0">
                <a:solidFill>
                  <a:srgbClr val="FF0000"/>
                </a:solidFill>
              </a:rPr>
              <a:t>理由</a:t>
            </a:r>
            <a:r>
              <a:rPr lang="ja-JP" altLang="en-US" sz="3200" dirty="0" smtClean="0">
                <a:solidFill>
                  <a:srgbClr val="FF0000"/>
                </a:solidFill>
              </a:rPr>
              <a:t>の明確化，話合いの計画・準備　　</a:t>
            </a:r>
            <a:endParaRPr lang="en-US" altLang="ja-JP" sz="3200" dirty="0">
              <a:solidFill>
                <a:srgbClr val="FF0000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2237463" y="3456956"/>
            <a:ext cx="7685119" cy="481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ja-JP" sz="3200" dirty="0" smtClean="0">
                <a:solidFill>
                  <a:sysClr val="windowText" lastClr="000000"/>
                </a:solidFill>
              </a:rPr>
              <a:t>※</a:t>
            </a:r>
            <a:r>
              <a:rPr lang="ja-JP" altLang="en-US" sz="3200" u="sng" dirty="0" smtClean="0">
                <a:solidFill>
                  <a:sysClr val="windowText" lastClr="000000"/>
                </a:solidFill>
              </a:rPr>
              <a:t>司会</a:t>
            </a:r>
            <a:r>
              <a:rPr lang="ja-JP" altLang="en-US" sz="3200" u="sng" dirty="0">
                <a:solidFill>
                  <a:sysClr val="windowText" lastClr="000000"/>
                </a:solidFill>
              </a:rPr>
              <a:t>・黒板記録・ノート記録</a:t>
            </a:r>
            <a:r>
              <a:rPr lang="ja-JP" altLang="en-US" sz="3200" dirty="0">
                <a:solidFill>
                  <a:sysClr val="windowText" lastClr="000000"/>
                </a:solidFill>
              </a:rPr>
              <a:t>の役割がある。</a:t>
            </a:r>
            <a:endParaRPr lang="en-US" altLang="ja-JP" sz="3200" dirty="0">
              <a:solidFill>
                <a:sysClr val="windowText" lastClr="000000"/>
              </a:solidFill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2744521" y="5356555"/>
            <a:ext cx="7522040" cy="644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200" b="1" u="sng" dirty="0">
                <a:solidFill>
                  <a:sysClr val="windowText" lastClr="000000"/>
                </a:solidFill>
              </a:rPr>
              <a:t>☆計画委員会はみんなに回ってくるよ</a:t>
            </a:r>
            <a:r>
              <a:rPr lang="ja-JP" altLang="en-US" sz="3200" b="1" u="sng" dirty="0" smtClean="0">
                <a:solidFill>
                  <a:sysClr val="windowText" lastClr="000000"/>
                </a:solidFill>
              </a:rPr>
              <a:t>！☆</a:t>
            </a:r>
            <a:endParaRPr lang="en-US" altLang="ja-JP" sz="3200" b="1" u="sng" dirty="0">
              <a:solidFill>
                <a:sysClr val="windowText" lastClr="000000"/>
              </a:solidFill>
            </a:endParaRPr>
          </a:p>
        </p:txBody>
      </p:sp>
      <p:pic>
        <p:nvPicPr>
          <p:cNvPr id="14" name="図 13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12" b="16178"/>
          <a:stretch/>
        </p:blipFill>
        <p:spPr>
          <a:xfrm flipH="1">
            <a:off x="9887982" y="3531933"/>
            <a:ext cx="866344" cy="384582"/>
          </a:xfrm>
          <a:prstGeom prst="rect">
            <a:avLst/>
          </a:prstGeom>
        </p:spPr>
      </p:pic>
      <p:sp>
        <p:nvSpPr>
          <p:cNvPr id="16" name="円/楕円 15">
            <a:hlinkClick r:id="rId5" action="ppaction://hlinksldjump"/>
          </p:cNvPr>
          <p:cNvSpPr/>
          <p:nvPr/>
        </p:nvSpPr>
        <p:spPr>
          <a:xfrm>
            <a:off x="11162289" y="6366783"/>
            <a:ext cx="923454" cy="409447"/>
          </a:xfrm>
          <a:prstGeom prst="ellipse">
            <a:avLst/>
          </a:prstGeom>
          <a:solidFill>
            <a:srgbClr val="FFCC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 smtClean="0">
                <a:solidFill>
                  <a:schemeClr val="tx1"/>
                </a:solidFill>
              </a:rPr>
              <a:t>進め方</a:t>
            </a:r>
            <a:endParaRPr lang="en-US" altLang="ja-JP" sz="1200" dirty="0" smtClean="0">
              <a:solidFill>
                <a:schemeClr val="tx1"/>
              </a:solidFill>
            </a:endParaRPr>
          </a:p>
        </p:txBody>
      </p:sp>
      <p:sp>
        <p:nvSpPr>
          <p:cNvPr id="21" name="円/楕円 20">
            <a:hlinkClick r:id="rId6" action="ppaction://hlinksldjump"/>
          </p:cNvPr>
          <p:cNvSpPr/>
          <p:nvPr/>
        </p:nvSpPr>
        <p:spPr>
          <a:xfrm>
            <a:off x="10129668" y="6366783"/>
            <a:ext cx="923454" cy="40944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solidFill>
                  <a:schemeClr val="tx1"/>
                </a:solidFill>
              </a:rPr>
              <a:t>すすむ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701571" y="4207978"/>
            <a:ext cx="9521928" cy="978786"/>
          </a:xfrm>
          <a:prstGeom prst="rect">
            <a:avLst/>
          </a:prstGeom>
          <a:solidFill>
            <a:schemeClr val="bg1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dirty="0" smtClean="0">
                <a:solidFill>
                  <a:sysClr val="windowText" lastClr="000000"/>
                </a:solidFill>
              </a:rPr>
              <a:t>（・</a:t>
            </a:r>
            <a:r>
              <a:rPr lang="ja-JP" altLang="en-US" sz="3200" dirty="0">
                <a:solidFill>
                  <a:sysClr val="windowText" lastClr="000000"/>
                </a:solidFill>
              </a:rPr>
              <a:t>仕事</a:t>
            </a:r>
            <a:r>
              <a:rPr lang="ja-JP" altLang="en-US" sz="3200" dirty="0" smtClean="0">
                <a:solidFill>
                  <a:sysClr val="windowText" lastClr="000000"/>
                </a:solidFill>
              </a:rPr>
              <a:t>その３）</a:t>
            </a:r>
            <a:endParaRPr lang="en-US" altLang="ja-JP" sz="3200" dirty="0">
              <a:solidFill>
                <a:sysClr val="windowText" lastClr="000000"/>
              </a:solidFill>
            </a:endParaRPr>
          </a:p>
          <a:p>
            <a:r>
              <a:rPr lang="ja-JP" altLang="en-US" sz="3200" dirty="0">
                <a:solidFill>
                  <a:sysClr val="windowText" lastClr="000000"/>
                </a:solidFill>
              </a:rPr>
              <a:t>　　</a:t>
            </a:r>
            <a:r>
              <a:rPr lang="ja-JP" altLang="en-US" sz="3200" dirty="0">
                <a:solidFill>
                  <a:srgbClr val="FF0000"/>
                </a:solidFill>
              </a:rPr>
              <a:t>活動後</a:t>
            </a:r>
            <a:r>
              <a:rPr lang="ja-JP" altLang="en-US" sz="3200" dirty="0" smtClean="0">
                <a:solidFill>
                  <a:srgbClr val="FF0000"/>
                </a:solidFill>
              </a:rPr>
              <a:t>のふり返りをする</a:t>
            </a:r>
            <a:endParaRPr lang="en-US" altLang="ja-JP" sz="3200" dirty="0">
              <a:solidFill>
                <a:srgbClr val="FF0000"/>
              </a:solidFill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1701571" y="2493789"/>
            <a:ext cx="9690196" cy="978786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dirty="0">
                <a:solidFill>
                  <a:sysClr val="windowText" lastClr="000000"/>
                </a:solidFill>
              </a:rPr>
              <a:t>・仕事その２</a:t>
            </a:r>
            <a:endParaRPr lang="en-US" altLang="ja-JP" sz="3200" dirty="0">
              <a:solidFill>
                <a:sysClr val="windowText" lastClr="000000"/>
              </a:solidFill>
            </a:endParaRPr>
          </a:p>
          <a:p>
            <a:r>
              <a:rPr lang="ja-JP" altLang="en-US" sz="3200" dirty="0">
                <a:solidFill>
                  <a:sysClr val="windowText" lastClr="000000"/>
                </a:solidFill>
              </a:rPr>
              <a:t>　　</a:t>
            </a:r>
            <a:r>
              <a:rPr lang="ja-JP" altLang="en-US" sz="3200" dirty="0">
                <a:solidFill>
                  <a:srgbClr val="FF0000"/>
                </a:solidFill>
              </a:rPr>
              <a:t>話合いを進める</a:t>
            </a:r>
            <a:endParaRPr lang="en-US" altLang="ja-JP" sz="3200" dirty="0">
              <a:solidFill>
                <a:srgbClr val="FF0000"/>
              </a:solidFill>
            </a:endParaRPr>
          </a:p>
        </p:txBody>
      </p:sp>
      <p:sp>
        <p:nvSpPr>
          <p:cNvPr id="3" name="角丸四角形吹き出し 2"/>
          <p:cNvSpPr/>
          <p:nvPr/>
        </p:nvSpPr>
        <p:spPr>
          <a:xfrm>
            <a:off x="87085" y="3906464"/>
            <a:ext cx="1582057" cy="1096227"/>
          </a:xfrm>
          <a:prstGeom prst="wedgeRoundRect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>
                <a:solidFill>
                  <a:schemeClr val="tx1"/>
                </a:solidFill>
              </a:rPr>
              <a:t>仕事その３はできたらやってみよう。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25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3236771" y="1213985"/>
            <a:ext cx="7910200" cy="823498"/>
          </a:xfrm>
          <a:prstGeom prst="roundRect">
            <a:avLst/>
          </a:prstGeom>
          <a:noFill/>
          <a:ln w="1905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800" b="1" spc="300" dirty="0">
                <a:solidFill>
                  <a:schemeClr val="tx1"/>
                </a:solidFill>
              </a:rPr>
              <a:t>・</a:t>
            </a:r>
            <a:r>
              <a:rPr lang="ja-JP" altLang="en-US" sz="2800" b="1" spc="300" dirty="0" smtClean="0">
                <a:solidFill>
                  <a:schemeClr val="tx1"/>
                </a:solidFill>
              </a:rPr>
              <a:t>話合いの進行をする。</a:t>
            </a:r>
            <a:endParaRPr lang="en-US" altLang="ja-JP" sz="2800" b="1" spc="300" dirty="0" smtClean="0">
              <a:solidFill>
                <a:schemeClr val="tx1"/>
              </a:solidFill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3236770" y="2567188"/>
            <a:ext cx="7910201" cy="1274313"/>
          </a:xfrm>
          <a:prstGeom prst="roundRect">
            <a:avLst/>
          </a:prstGeom>
          <a:noFill/>
          <a:ln w="1905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800" b="1" spc="300" dirty="0" smtClean="0">
                <a:solidFill>
                  <a:schemeClr val="tx1"/>
                </a:solidFill>
              </a:rPr>
              <a:t>・出された意見を書く。</a:t>
            </a:r>
            <a:endParaRPr lang="en-US" altLang="ja-JP" sz="2800" b="1" spc="300" dirty="0" smtClean="0">
              <a:solidFill>
                <a:schemeClr val="tx1"/>
              </a:solidFill>
            </a:endParaRPr>
          </a:p>
          <a:p>
            <a:r>
              <a:rPr lang="ja-JP" altLang="en-US" sz="2800" b="1" spc="300" dirty="0" smtClean="0">
                <a:solidFill>
                  <a:schemeClr val="tx1"/>
                </a:solidFill>
              </a:rPr>
              <a:t>・ 決まったことをわかりやすく書く（示す）。</a:t>
            </a:r>
            <a:endParaRPr kumimoji="1" lang="ja-JP" altLang="en-US" sz="2800" b="1" spc="300" dirty="0">
              <a:solidFill>
                <a:schemeClr val="tx1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813564" y="1309434"/>
            <a:ext cx="2148115" cy="621777"/>
          </a:xfrm>
          <a:prstGeom prst="rect">
            <a:avLst/>
          </a:prstGeom>
          <a:solidFill>
            <a:schemeClr val="bg1">
              <a:alpha val="5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spc="300" dirty="0" smtClean="0">
                <a:ln w="3175">
                  <a:noFill/>
                </a:ln>
                <a:solidFill>
                  <a:srgbClr val="FF0000"/>
                </a:solidFill>
              </a:rPr>
              <a:t>司　会</a:t>
            </a:r>
            <a:endParaRPr kumimoji="1" lang="ja-JP" altLang="en-US" sz="3200" b="1" spc="300" dirty="0">
              <a:ln w="3175">
                <a:noFill/>
              </a:ln>
              <a:solidFill>
                <a:srgbClr val="FF0000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813562" y="4804231"/>
            <a:ext cx="2148115" cy="621777"/>
          </a:xfrm>
          <a:prstGeom prst="rect">
            <a:avLst/>
          </a:prstGeom>
          <a:solidFill>
            <a:schemeClr val="bg1">
              <a:alpha val="5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spc="300" dirty="0">
                <a:ln w="3175">
                  <a:noFill/>
                </a:ln>
                <a:solidFill>
                  <a:srgbClr val="FF0000"/>
                </a:solidFill>
              </a:rPr>
              <a:t>ノート記録</a:t>
            </a:r>
            <a:endParaRPr kumimoji="1" lang="ja-JP" altLang="en-US" sz="3200" b="1" spc="300" dirty="0">
              <a:ln w="3175">
                <a:noFill/>
              </a:ln>
              <a:solidFill>
                <a:srgbClr val="FF0000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813563" y="2893457"/>
            <a:ext cx="2148115" cy="621777"/>
          </a:xfrm>
          <a:prstGeom prst="rect">
            <a:avLst/>
          </a:prstGeom>
          <a:solidFill>
            <a:schemeClr val="bg1">
              <a:alpha val="5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spc="300" dirty="0">
                <a:ln w="3175">
                  <a:noFill/>
                </a:ln>
                <a:solidFill>
                  <a:srgbClr val="FF0000"/>
                </a:solidFill>
              </a:rPr>
              <a:t>黒板</a:t>
            </a:r>
            <a:r>
              <a:rPr lang="ja-JP" altLang="en-US" sz="3200" b="1" spc="300" dirty="0" smtClean="0">
                <a:ln w="3175">
                  <a:noFill/>
                </a:ln>
                <a:solidFill>
                  <a:srgbClr val="FF0000"/>
                </a:solidFill>
              </a:rPr>
              <a:t>記録</a:t>
            </a:r>
            <a:endParaRPr kumimoji="1" lang="ja-JP" altLang="en-US" sz="3200" b="1" spc="300" dirty="0">
              <a:ln w="3175">
                <a:noFill/>
              </a:ln>
              <a:solidFill>
                <a:srgbClr val="FF0000"/>
              </a:solidFill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3236770" y="4371206"/>
            <a:ext cx="7910199" cy="1487828"/>
          </a:xfrm>
          <a:prstGeom prst="roundRect">
            <a:avLst/>
          </a:prstGeom>
          <a:noFill/>
          <a:ln w="1905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800" b="1" spc="300" dirty="0" smtClean="0">
                <a:solidFill>
                  <a:schemeClr val="tx1"/>
                </a:solidFill>
              </a:rPr>
              <a:t>・話し合ったことや決まった</a:t>
            </a:r>
            <a:r>
              <a:rPr lang="ja-JP" altLang="en-US" sz="2800" b="1" spc="300" dirty="0">
                <a:solidFill>
                  <a:schemeClr val="tx1"/>
                </a:solidFill>
              </a:rPr>
              <a:t>ことをノートに</a:t>
            </a:r>
            <a:r>
              <a:rPr lang="ja-JP" altLang="en-US" sz="2800" b="1" spc="300" dirty="0" smtClean="0">
                <a:solidFill>
                  <a:schemeClr val="tx1"/>
                </a:solidFill>
              </a:rPr>
              <a:t>記録</a:t>
            </a:r>
            <a:endParaRPr lang="en-US" altLang="ja-JP" sz="2800" b="1" spc="300" dirty="0" smtClean="0">
              <a:solidFill>
                <a:schemeClr val="tx1"/>
              </a:solidFill>
            </a:endParaRPr>
          </a:p>
          <a:p>
            <a:r>
              <a:rPr lang="ja-JP" altLang="en-US" sz="2800" b="1" spc="300" dirty="0">
                <a:solidFill>
                  <a:schemeClr val="tx1"/>
                </a:solidFill>
              </a:rPr>
              <a:t>　</a:t>
            </a:r>
            <a:r>
              <a:rPr lang="ja-JP" altLang="en-US" sz="2800" b="1" spc="300" dirty="0" smtClean="0">
                <a:solidFill>
                  <a:schemeClr val="tx1"/>
                </a:solidFill>
              </a:rPr>
              <a:t>する。</a:t>
            </a:r>
            <a:endParaRPr lang="ja-JP" altLang="en-US" sz="2800" b="1" spc="300" dirty="0">
              <a:solidFill>
                <a:schemeClr val="tx1"/>
              </a:solidFill>
            </a:endParaRPr>
          </a:p>
          <a:p>
            <a:r>
              <a:rPr lang="ja-JP" altLang="en-US" sz="2800" b="1" spc="300" dirty="0">
                <a:solidFill>
                  <a:schemeClr val="tx1"/>
                </a:solidFill>
              </a:rPr>
              <a:t>・</a:t>
            </a:r>
            <a:r>
              <a:rPr lang="ja-JP" altLang="en-US" sz="2800" b="1" spc="300" dirty="0" smtClean="0">
                <a:solidFill>
                  <a:schemeClr val="tx1"/>
                </a:solidFill>
              </a:rPr>
              <a:t> </a:t>
            </a:r>
            <a:r>
              <a:rPr lang="ja-JP" altLang="en-US" sz="2800" b="1" spc="300" dirty="0">
                <a:solidFill>
                  <a:schemeClr val="tx1"/>
                </a:solidFill>
              </a:rPr>
              <a:t>最後に決まったことをみん</a:t>
            </a:r>
            <a:r>
              <a:rPr lang="ja-JP" altLang="en-US" sz="2800" b="1" spc="300" dirty="0" smtClean="0">
                <a:solidFill>
                  <a:schemeClr val="tx1"/>
                </a:solidFill>
              </a:rPr>
              <a:t>なに発表</a:t>
            </a:r>
            <a:r>
              <a:rPr lang="ja-JP" altLang="en-US" sz="2800" b="1" spc="300" dirty="0">
                <a:solidFill>
                  <a:schemeClr val="tx1"/>
                </a:solidFill>
              </a:rPr>
              <a:t>する。</a:t>
            </a:r>
            <a:endParaRPr kumimoji="1" lang="ja-JP" altLang="en-US" sz="2800" b="1" spc="300" dirty="0">
              <a:solidFill>
                <a:schemeClr val="tx1"/>
              </a:solidFill>
            </a:endParaRPr>
          </a:p>
        </p:txBody>
      </p:sp>
      <p:sp>
        <p:nvSpPr>
          <p:cNvPr id="12" name="四角形吹き出し 11"/>
          <p:cNvSpPr/>
          <p:nvPr/>
        </p:nvSpPr>
        <p:spPr>
          <a:xfrm>
            <a:off x="1070692" y="179347"/>
            <a:ext cx="2496372" cy="440323"/>
          </a:xfrm>
          <a:prstGeom prst="wedgeRectCallout">
            <a:avLst>
              <a:gd name="adj1" fmla="val -55142"/>
              <a:gd name="adj2" fmla="val -1768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solidFill>
                  <a:schemeClr val="tx1"/>
                </a:solidFill>
              </a:rPr>
              <a:t>こんな</a:t>
            </a:r>
            <a:r>
              <a:rPr lang="ja-JP" altLang="en-US" sz="2400" dirty="0" smtClean="0">
                <a:solidFill>
                  <a:schemeClr val="tx1"/>
                </a:solidFill>
              </a:rPr>
              <a:t>仕事</a:t>
            </a:r>
            <a:r>
              <a:rPr lang="ja-JP" altLang="en-US" sz="2400" dirty="0">
                <a:solidFill>
                  <a:schemeClr val="tx1"/>
                </a:solidFill>
              </a:rPr>
              <a:t>だよ</a:t>
            </a:r>
            <a:r>
              <a:rPr kumimoji="1" lang="ja-JP" altLang="en-US" sz="2400" dirty="0" smtClean="0">
                <a:solidFill>
                  <a:schemeClr val="tx1"/>
                </a:solidFill>
              </a:rPr>
              <a:t>。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13" name="動作設定ボタン: 戻る 12">
            <a:hlinkClick r:id="" action="ppaction://hlinkshowjump?jump=lastslideviewed" highlightClick="1"/>
          </p:cNvPr>
          <p:cNvSpPr/>
          <p:nvPr/>
        </p:nvSpPr>
        <p:spPr>
          <a:xfrm>
            <a:off x="11597490" y="6372418"/>
            <a:ext cx="462426" cy="408269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3398" y="82051"/>
            <a:ext cx="773266" cy="99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01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円/楕円 3"/>
          <p:cNvSpPr/>
          <p:nvPr/>
        </p:nvSpPr>
        <p:spPr>
          <a:xfrm>
            <a:off x="121010" y="85746"/>
            <a:ext cx="2350586" cy="421249"/>
          </a:xfrm>
          <a:prstGeom prst="ellipse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>
                <a:solidFill>
                  <a:schemeClr val="tx1"/>
                </a:solidFill>
              </a:rPr>
              <a:t>議題</a:t>
            </a:r>
            <a:r>
              <a:rPr lang="ja-JP" altLang="en-US" sz="2000" dirty="0">
                <a:solidFill>
                  <a:schemeClr val="tx1"/>
                </a:solidFill>
              </a:rPr>
              <a:t>について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8" name="角丸四角形吹き出し 7"/>
          <p:cNvSpPr/>
          <p:nvPr/>
        </p:nvSpPr>
        <p:spPr>
          <a:xfrm>
            <a:off x="2195577" y="854257"/>
            <a:ext cx="9306295" cy="3002513"/>
          </a:xfrm>
          <a:prstGeom prst="wedgeRoundRectCallout">
            <a:avLst>
              <a:gd name="adj1" fmla="val -51862"/>
              <a:gd name="adj2" fmla="val 29958"/>
              <a:gd name="adj3" fmla="val 16667"/>
            </a:avLst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600" spc="300" dirty="0">
                <a:solidFill>
                  <a:sysClr val="windowText" lastClr="000000"/>
                </a:solidFill>
              </a:rPr>
              <a:t>学級生活</a:t>
            </a:r>
            <a:r>
              <a:rPr lang="ja-JP" altLang="en-US" sz="3600" spc="300" dirty="0" smtClean="0">
                <a:solidFill>
                  <a:sysClr val="windowText" lastClr="000000"/>
                </a:solidFill>
              </a:rPr>
              <a:t>をよくするために，</a:t>
            </a:r>
            <a:endParaRPr lang="en-US" altLang="ja-JP" sz="3600" spc="300" dirty="0" smtClean="0">
              <a:solidFill>
                <a:sysClr val="windowText" lastClr="000000"/>
              </a:solidFill>
            </a:endParaRPr>
          </a:p>
          <a:p>
            <a:r>
              <a:rPr lang="ja-JP" altLang="en-US" sz="3600" spc="300" dirty="0" smtClean="0">
                <a:solidFill>
                  <a:srgbClr val="FF0000"/>
                </a:solidFill>
              </a:rPr>
              <a:t>みんなでやりたいこと</a:t>
            </a:r>
            <a:r>
              <a:rPr lang="ja-JP" altLang="en-US" sz="3600" spc="300" dirty="0">
                <a:solidFill>
                  <a:srgbClr val="FF0000"/>
                </a:solidFill>
              </a:rPr>
              <a:t>，</a:t>
            </a:r>
            <a:r>
              <a:rPr lang="ja-JP" altLang="en-US" sz="3600" spc="300" dirty="0" smtClean="0">
                <a:solidFill>
                  <a:srgbClr val="FF0000"/>
                </a:solidFill>
              </a:rPr>
              <a:t>つくってみたいこと</a:t>
            </a:r>
            <a:r>
              <a:rPr lang="ja-JP" altLang="en-US" sz="3600" spc="300" dirty="0">
                <a:solidFill>
                  <a:srgbClr val="FF0000"/>
                </a:solidFill>
              </a:rPr>
              <a:t>，</a:t>
            </a:r>
            <a:r>
              <a:rPr lang="ja-JP" altLang="en-US" sz="3600" spc="300" dirty="0" smtClean="0">
                <a:solidFill>
                  <a:srgbClr val="FF0000"/>
                </a:solidFill>
              </a:rPr>
              <a:t>みんなにお願いしたいこと</a:t>
            </a:r>
            <a:r>
              <a:rPr lang="ja-JP" altLang="en-US" sz="3600" spc="300" dirty="0" smtClean="0">
                <a:solidFill>
                  <a:sysClr val="windowText" lastClr="000000"/>
                </a:solidFill>
              </a:rPr>
              <a:t>はないか考えてみよう。</a:t>
            </a:r>
            <a:endParaRPr kumimoji="1" lang="en-US" altLang="ja-JP" sz="3600" spc="300" dirty="0" smtClean="0">
              <a:solidFill>
                <a:sysClr val="windowText" lastClr="000000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9127" y="2664449"/>
            <a:ext cx="1804562" cy="2194160"/>
          </a:xfrm>
          <a:prstGeom prst="rect">
            <a:avLst/>
          </a:prstGeom>
        </p:spPr>
      </p:pic>
      <p:sp>
        <p:nvSpPr>
          <p:cNvPr id="26" name="円/楕円 25">
            <a:hlinkClick r:id="rId3" action="ppaction://hlinksldjump"/>
          </p:cNvPr>
          <p:cNvSpPr/>
          <p:nvPr/>
        </p:nvSpPr>
        <p:spPr>
          <a:xfrm>
            <a:off x="11163261" y="6355931"/>
            <a:ext cx="923454" cy="409447"/>
          </a:xfrm>
          <a:prstGeom prst="ellipse">
            <a:avLst/>
          </a:prstGeom>
          <a:solidFill>
            <a:srgbClr val="FFCC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 smtClean="0">
                <a:solidFill>
                  <a:schemeClr val="tx1"/>
                </a:solidFill>
              </a:rPr>
              <a:t>進め方</a:t>
            </a:r>
            <a:endParaRPr lang="en-US" altLang="ja-JP" sz="1200" dirty="0" smtClean="0">
              <a:solidFill>
                <a:schemeClr val="tx1"/>
              </a:solidFill>
            </a:endParaRPr>
          </a:p>
        </p:txBody>
      </p:sp>
      <p:sp>
        <p:nvSpPr>
          <p:cNvPr id="27" name="円/楕円 26">
            <a:hlinkClick r:id="rId4" action="ppaction://hlinksldjump"/>
          </p:cNvPr>
          <p:cNvSpPr/>
          <p:nvPr/>
        </p:nvSpPr>
        <p:spPr>
          <a:xfrm>
            <a:off x="10130640" y="6355931"/>
            <a:ext cx="923454" cy="40944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solidFill>
                  <a:schemeClr val="tx1"/>
                </a:solidFill>
              </a:rPr>
              <a:t>すすむ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8" name="角丸四角形吹き出し 27"/>
          <p:cNvSpPr/>
          <p:nvPr/>
        </p:nvSpPr>
        <p:spPr>
          <a:xfrm>
            <a:off x="2386649" y="4324819"/>
            <a:ext cx="8116991" cy="781531"/>
          </a:xfrm>
          <a:prstGeom prst="wedgeRoundRectCallout">
            <a:avLst>
              <a:gd name="adj1" fmla="val -51919"/>
              <a:gd name="adj2" fmla="val -41491"/>
              <a:gd name="adj3" fmla="val 16667"/>
            </a:avLst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200" spc="300" dirty="0" smtClean="0">
                <a:solidFill>
                  <a:sysClr val="windowText" lastClr="000000"/>
                </a:solidFill>
              </a:rPr>
              <a:t>議題は，議題カードに書いて，提案しよう。</a:t>
            </a:r>
            <a:endParaRPr kumimoji="1" lang="en-US" altLang="ja-JP" sz="3200" spc="300" dirty="0" smtClea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27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メモ 10"/>
          <p:cNvSpPr/>
          <p:nvPr/>
        </p:nvSpPr>
        <p:spPr>
          <a:xfrm>
            <a:off x="1571847" y="778247"/>
            <a:ext cx="8884745" cy="5607267"/>
          </a:xfrm>
          <a:prstGeom prst="foldedCorner">
            <a:avLst>
              <a:gd name="adj" fmla="val 6740"/>
            </a:avLst>
          </a:prstGeom>
          <a:solidFill>
            <a:schemeClr val="accent6">
              <a:lumMod val="40000"/>
              <a:lumOff val="60000"/>
              <a:alpha val="60000"/>
            </a:schemeClr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2073379" y="998697"/>
            <a:ext cx="7877718" cy="5170518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3600" spc="300" dirty="0" smtClean="0">
                <a:solidFill>
                  <a:sysClr val="windowText" lastClr="000000"/>
                </a:solidFill>
              </a:rPr>
              <a:t>　・学級や学校をよりよくすること</a:t>
            </a:r>
            <a:endParaRPr lang="en-US" altLang="ja-JP" sz="3600" spc="300" dirty="0" smtClean="0">
              <a:solidFill>
                <a:sysClr val="windowText" lastClr="000000"/>
              </a:solidFill>
            </a:endParaRPr>
          </a:p>
          <a:p>
            <a:pPr>
              <a:lnSpc>
                <a:spcPct val="150000"/>
              </a:lnSpc>
            </a:pPr>
            <a:r>
              <a:rPr kumimoji="1" lang="ja-JP" altLang="en-US" sz="3600" spc="300" dirty="0" smtClean="0">
                <a:solidFill>
                  <a:sysClr val="windowText" lastClr="000000"/>
                </a:solidFill>
              </a:rPr>
              <a:t>　・全員が話合いできること</a:t>
            </a:r>
            <a:endParaRPr kumimoji="1" lang="en-US" altLang="ja-JP" sz="3600" spc="300" dirty="0" smtClean="0">
              <a:solidFill>
                <a:sysClr val="windowText" lastClr="000000"/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sz="3600" spc="300" dirty="0" smtClean="0">
                <a:solidFill>
                  <a:sysClr val="windowText" lastClr="000000"/>
                </a:solidFill>
              </a:rPr>
              <a:t>　・自分たちで解決できること</a:t>
            </a:r>
            <a:endParaRPr lang="en-US" altLang="ja-JP" sz="3600" spc="300" dirty="0" smtClean="0">
              <a:solidFill>
                <a:sysClr val="windowText" lastClr="000000"/>
              </a:solidFill>
            </a:endParaRPr>
          </a:p>
          <a:p>
            <a:pPr>
              <a:lnSpc>
                <a:spcPct val="150000"/>
              </a:lnSpc>
            </a:pPr>
            <a:r>
              <a:rPr kumimoji="1" lang="ja-JP" altLang="en-US" sz="3600" spc="300" dirty="0" smtClean="0">
                <a:solidFill>
                  <a:sysClr val="windowText" lastClr="000000"/>
                </a:solidFill>
              </a:rPr>
              <a:t>　・今，話し合うとよいこと</a:t>
            </a:r>
            <a:endParaRPr kumimoji="1" lang="en-US" altLang="ja-JP" sz="3600" spc="300" dirty="0" smtClean="0">
              <a:solidFill>
                <a:sysClr val="windowText" lastClr="000000"/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sz="3600" spc="300" dirty="0" smtClean="0">
                <a:solidFill>
                  <a:sysClr val="windowText" lastClr="000000"/>
                </a:solidFill>
              </a:rPr>
              <a:t>　・すぐ実行できること</a:t>
            </a:r>
            <a:endParaRPr lang="en-US" altLang="ja-JP" sz="3600" spc="300" dirty="0" smtClean="0">
              <a:solidFill>
                <a:sysClr val="windowText" lastClr="000000"/>
              </a:solidFill>
            </a:endParaRPr>
          </a:p>
          <a:p>
            <a:pPr>
              <a:lnSpc>
                <a:spcPct val="150000"/>
              </a:lnSpc>
            </a:pPr>
            <a:r>
              <a:rPr kumimoji="1" lang="ja-JP" altLang="en-US" sz="3600" spc="300" dirty="0" smtClean="0">
                <a:solidFill>
                  <a:sysClr val="windowText" lastClr="000000"/>
                </a:solidFill>
              </a:rPr>
              <a:t>　・自分たちで工夫できそうなこと　</a:t>
            </a:r>
            <a:endParaRPr kumimoji="1" lang="ja-JP" altLang="en-US" sz="3600" spc="300" dirty="0">
              <a:solidFill>
                <a:sysClr val="windowText" lastClr="000000"/>
              </a:solidFill>
            </a:endParaRPr>
          </a:p>
        </p:txBody>
      </p:sp>
      <p:sp>
        <p:nvSpPr>
          <p:cNvPr id="15" name="四角形吹き出し 14"/>
          <p:cNvSpPr/>
          <p:nvPr/>
        </p:nvSpPr>
        <p:spPr>
          <a:xfrm>
            <a:off x="1070693" y="174727"/>
            <a:ext cx="3365505" cy="440812"/>
          </a:xfrm>
          <a:prstGeom prst="wedgeRectCallout">
            <a:avLst>
              <a:gd name="adj1" fmla="val -53820"/>
              <a:gd name="adj2" fmla="val -1602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spc="300" dirty="0">
                <a:solidFill>
                  <a:schemeClr val="tx1"/>
                </a:solidFill>
              </a:rPr>
              <a:t>こんな議題がいい</a:t>
            </a:r>
            <a:r>
              <a:rPr lang="ja-JP" altLang="en-US" sz="2400" spc="300" dirty="0" smtClean="0">
                <a:solidFill>
                  <a:schemeClr val="tx1"/>
                </a:solidFill>
              </a:rPr>
              <a:t>ね。</a:t>
            </a:r>
            <a:endParaRPr lang="ja-JP" altLang="en-US" sz="2400" spc="300" dirty="0">
              <a:solidFill>
                <a:schemeClr val="tx1"/>
              </a:solidFill>
            </a:endParaRPr>
          </a:p>
        </p:txBody>
      </p:sp>
      <p:sp>
        <p:nvSpPr>
          <p:cNvPr id="8" name="円/楕円 7">
            <a:hlinkClick r:id="rId2" action="ppaction://hlinksldjump"/>
          </p:cNvPr>
          <p:cNvSpPr/>
          <p:nvPr/>
        </p:nvSpPr>
        <p:spPr>
          <a:xfrm>
            <a:off x="10506469" y="6374926"/>
            <a:ext cx="923454" cy="40944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solidFill>
                  <a:schemeClr val="tx1"/>
                </a:solidFill>
              </a:rPr>
              <a:t>すすむ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17" name="動作設定ボタン: 戻る 16">
            <a:hlinkClick r:id="" action="ppaction://hlinkshowjump?jump=previousslide" highlightClick="1"/>
          </p:cNvPr>
          <p:cNvSpPr/>
          <p:nvPr/>
        </p:nvSpPr>
        <p:spPr>
          <a:xfrm>
            <a:off x="11552225" y="6374926"/>
            <a:ext cx="462426" cy="408269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3398" y="82051"/>
            <a:ext cx="773266" cy="99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50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メモ 10"/>
          <p:cNvSpPr/>
          <p:nvPr/>
        </p:nvSpPr>
        <p:spPr>
          <a:xfrm>
            <a:off x="1255491" y="1057739"/>
            <a:ext cx="9535570" cy="4953601"/>
          </a:xfrm>
          <a:prstGeom prst="foldedCorner">
            <a:avLst>
              <a:gd name="adj" fmla="val 6178"/>
            </a:avLst>
          </a:prstGeom>
          <a:solidFill>
            <a:schemeClr val="accent6">
              <a:lumMod val="40000"/>
              <a:lumOff val="60000"/>
              <a:alpha val="60000"/>
            </a:schemeClr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1527731" y="1358899"/>
            <a:ext cx="8991089" cy="4351280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600" spc="300" dirty="0" smtClean="0">
                <a:solidFill>
                  <a:sysClr val="windowText" lastClr="000000"/>
                </a:solidFill>
              </a:rPr>
              <a:t>　・だれかががまんをしたり，つらい思いを</a:t>
            </a:r>
            <a:endParaRPr lang="en-US" altLang="ja-JP" sz="3600" spc="300" dirty="0" smtClean="0">
              <a:solidFill>
                <a:sysClr val="windowText" lastClr="000000"/>
              </a:solidFill>
            </a:endParaRPr>
          </a:p>
          <a:p>
            <a:r>
              <a:rPr lang="ja-JP" altLang="en-US" sz="3600" spc="300" dirty="0">
                <a:solidFill>
                  <a:sysClr val="windowText" lastClr="000000"/>
                </a:solidFill>
              </a:rPr>
              <a:t>　</a:t>
            </a:r>
            <a:r>
              <a:rPr lang="ja-JP" altLang="en-US" sz="3600" spc="300" dirty="0" smtClean="0">
                <a:solidFill>
                  <a:sysClr val="windowText" lastClr="000000"/>
                </a:solidFill>
              </a:rPr>
              <a:t>　したりすること</a:t>
            </a:r>
            <a:endParaRPr lang="en-US" altLang="ja-JP" sz="3600" spc="300" dirty="0" smtClean="0">
              <a:solidFill>
                <a:sysClr val="windowText" lastClr="000000"/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sz="3600" spc="300" dirty="0" smtClean="0">
                <a:solidFill>
                  <a:sysClr val="windowText" lastClr="000000"/>
                </a:solidFill>
              </a:rPr>
              <a:t>　・危険なこと</a:t>
            </a:r>
            <a:endParaRPr lang="en-US" altLang="ja-JP" sz="3600" spc="300" dirty="0" smtClean="0">
              <a:solidFill>
                <a:sysClr val="windowText" lastClr="000000"/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sz="3600" spc="300" dirty="0" smtClean="0">
                <a:solidFill>
                  <a:sysClr val="windowText" lastClr="000000"/>
                </a:solidFill>
              </a:rPr>
              <a:t>　・学校のきまりや時間割に関係すること</a:t>
            </a:r>
            <a:endParaRPr lang="en-US" altLang="ja-JP" sz="3600" spc="300" dirty="0" smtClean="0">
              <a:solidFill>
                <a:sysClr val="windowText" lastClr="000000"/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sz="3600" spc="300" dirty="0" smtClean="0">
                <a:solidFill>
                  <a:sysClr val="windowText" lastClr="000000"/>
                </a:solidFill>
              </a:rPr>
              <a:t>　・お金がかかること</a:t>
            </a:r>
            <a:endParaRPr lang="en-US" altLang="ja-JP" sz="3600" spc="30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15" name="四角形吹き出し 14"/>
          <p:cNvSpPr/>
          <p:nvPr/>
        </p:nvSpPr>
        <p:spPr>
          <a:xfrm>
            <a:off x="1061639" y="154625"/>
            <a:ext cx="4805006" cy="481151"/>
          </a:xfrm>
          <a:prstGeom prst="wedgeRectCallout">
            <a:avLst>
              <a:gd name="adj1" fmla="val -52881"/>
              <a:gd name="adj2" fmla="val -1580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spc="300" dirty="0">
                <a:solidFill>
                  <a:schemeClr val="tx1"/>
                </a:solidFill>
              </a:rPr>
              <a:t>こんな</a:t>
            </a:r>
            <a:r>
              <a:rPr lang="ja-JP" altLang="en-US" sz="2400" spc="300" dirty="0" smtClean="0">
                <a:solidFill>
                  <a:schemeClr val="tx1"/>
                </a:solidFill>
              </a:rPr>
              <a:t>議題はふさわしくないね。</a:t>
            </a:r>
            <a:endParaRPr lang="ja-JP" altLang="en-US" sz="2400" spc="300" dirty="0">
              <a:solidFill>
                <a:schemeClr val="tx1"/>
              </a:solidFill>
            </a:endParaRPr>
          </a:p>
        </p:txBody>
      </p:sp>
      <p:sp>
        <p:nvSpPr>
          <p:cNvPr id="17" name="円/楕円 16">
            <a:hlinkClick r:id="rId2" action="ppaction://hlinksldjump"/>
          </p:cNvPr>
          <p:cNvSpPr/>
          <p:nvPr/>
        </p:nvSpPr>
        <p:spPr>
          <a:xfrm>
            <a:off x="10565214" y="6361118"/>
            <a:ext cx="923454" cy="40944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solidFill>
                  <a:schemeClr val="tx1"/>
                </a:solidFill>
              </a:rPr>
              <a:t>すすむ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0" name="動作設定ボタン: 戻る 19">
            <a:hlinkClick r:id="" action="ppaction://hlinkshowjump?jump=previousslide" highlightClick="1"/>
          </p:cNvPr>
          <p:cNvSpPr/>
          <p:nvPr/>
        </p:nvSpPr>
        <p:spPr>
          <a:xfrm>
            <a:off x="11624651" y="6361118"/>
            <a:ext cx="462426" cy="408269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3398" y="82051"/>
            <a:ext cx="773266" cy="99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89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四角形吹き出し 11"/>
          <p:cNvSpPr/>
          <p:nvPr/>
        </p:nvSpPr>
        <p:spPr>
          <a:xfrm>
            <a:off x="1061640" y="191731"/>
            <a:ext cx="2451106" cy="426830"/>
          </a:xfrm>
          <a:prstGeom prst="wedgeRectCallout">
            <a:avLst>
              <a:gd name="adj1" fmla="val -55142"/>
              <a:gd name="adj2" fmla="val -1768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spc="300" dirty="0" smtClean="0">
                <a:solidFill>
                  <a:schemeClr val="tx1"/>
                </a:solidFill>
              </a:rPr>
              <a:t>議題の例だよ。</a:t>
            </a:r>
            <a:endParaRPr lang="ja-JP" altLang="en-US" sz="2400" spc="300" dirty="0">
              <a:solidFill>
                <a:schemeClr val="tx1"/>
              </a:solidFill>
            </a:endParaRPr>
          </a:p>
        </p:txBody>
      </p:sp>
      <p:sp>
        <p:nvSpPr>
          <p:cNvPr id="6" name="メモ 5"/>
          <p:cNvSpPr/>
          <p:nvPr/>
        </p:nvSpPr>
        <p:spPr>
          <a:xfrm>
            <a:off x="1246438" y="841968"/>
            <a:ext cx="9535570" cy="5286164"/>
          </a:xfrm>
          <a:prstGeom prst="foldedCorner">
            <a:avLst>
              <a:gd name="adj" fmla="val 6178"/>
            </a:avLst>
          </a:prstGeom>
          <a:solidFill>
            <a:schemeClr val="accent6">
              <a:lumMod val="40000"/>
              <a:lumOff val="60000"/>
              <a:alpha val="60000"/>
            </a:schemeClr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1528266" y="968034"/>
            <a:ext cx="8971914" cy="4812684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spc="300" dirty="0" smtClean="0">
                <a:solidFill>
                  <a:srgbClr val="FF0000"/>
                </a:solidFill>
              </a:rPr>
              <a:t>　</a:t>
            </a:r>
            <a:r>
              <a:rPr lang="en-US" altLang="ja-JP" sz="3200" spc="300" dirty="0" smtClean="0">
                <a:solidFill>
                  <a:srgbClr val="FF0000"/>
                </a:solidFill>
              </a:rPr>
              <a:t>〈</a:t>
            </a:r>
            <a:r>
              <a:rPr lang="ja-JP" altLang="en-US" sz="3200" spc="300" dirty="0" smtClean="0">
                <a:solidFill>
                  <a:srgbClr val="FF0000"/>
                </a:solidFill>
              </a:rPr>
              <a:t>やってみたい</a:t>
            </a:r>
            <a:r>
              <a:rPr lang="en-US" altLang="ja-JP" sz="3200" spc="300" dirty="0" smtClean="0">
                <a:solidFill>
                  <a:srgbClr val="FF0000"/>
                </a:solidFill>
              </a:rPr>
              <a:t>〉</a:t>
            </a:r>
          </a:p>
          <a:p>
            <a:r>
              <a:rPr lang="ja-JP" altLang="en-US" sz="3200" spc="300" dirty="0" smtClean="0">
                <a:solidFill>
                  <a:sysClr val="windowText" lastClr="000000"/>
                </a:solidFill>
              </a:rPr>
              <a:t>　　・お楽しみ会をしよう</a:t>
            </a:r>
            <a:endParaRPr lang="en-US" altLang="ja-JP" sz="3200" spc="300" dirty="0" smtClean="0">
              <a:solidFill>
                <a:sysClr val="windowText" lastClr="000000"/>
              </a:solidFill>
            </a:endParaRPr>
          </a:p>
          <a:p>
            <a:r>
              <a:rPr lang="ja-JP" altLang="en-US" sz="3200" spc="300" dirty="0">
                <a:solidFill>
                  <a:sysClr val="windowText" lastClr="000000"/>
                </a:solidFill>
              </a:rPr>
              <a:t>　</a:t>
            </a:r>
            <a:r>
              <a:rPr lang="ja-JP" altLang="en-US" sz="3200" spc="300" dirty="0" smtClean="0">
                <a:solidFill>
                  <a:sysClr val="windowText" lastClr="000000"/>
                </a:solidFill>
              </a:rPr>
              <a:t>　・学級オリンピックをしよう</a:t>
            </a:r>
            <a:endParaRPr lang="en-US" altLang="ja-JP" sz="3200" spc="300" dirty="0" smtClean="0">
              <a:solidFill>
                <a:sysClr val="windowText" lastClr="000000"/>
              </a:solidFill>
            </a:endParaRPr>
          </a:p>
          <a:p>
            <a:r>
              <a:rPr lang="ja-JP" altLang="en-US" sz="3200" spc="300" dirty="0" smtClean="0">
                <a:solidFill>
                  <a:srgbClr val="0070C0"/>
                </a:solidFill>
              </a:rPr>
              <a:t>　</a:t>
            </a:r>
            <a:r>
              <a:rPr lang="en-US" altLang="ja-JP" sz="3200" spc="300" dirty="0" smtClean="0">
                <a:solidFill>
                  <a:srgbClr val="0070C0"/>
                </a:solidFill>
              </a:rPr>
              <a:t>〈</a:t>
            </a:r>
            <a:r>
              <a:rPr lang="ja-JP" altLang="en-US" sz="3200" spc="300" dirty="0" smtClean="0">
                <a:solidFill>
                  <a:srgbClr val="0070C0"/>
                </a:solidFill>
              </a:rPr>
              <a:t>つくってみたい</a:t>
            </a:r>
            <a:r>
              <a:rPr lang="en-US" altLang="ja-JP" sz="3200" spc="300" dirty="0" smtClean="0">
                <a:solidFill>
                  <a:srgbClr val="0070C0"/>
                </a:solidFill>
              </a:rPr>
              <a:t>〉</a:t>
            </a:r>
          </a:p>
          <a:p>
            <a:r>
              <a:rPr lang="ja-JP" altLang="en-US" sz="3200" spc="300" dirty="0">
                <a:solidFill>
                  <a:sysClr val="windowText" lastClr="000000"/>
                </a:solidFill>
              </a:rPr>
              <a:t>　</a:t>
            </a:r>
            <a:r>
              <a:rPr lang="ja-JP" altLang="en-US" sz="3200" spc="300" dirty="0" smtClean="0">
                <a:solidFill>
                  <a:sysClr val="windowText" lastClr="000000"/>
                </a:solidFill>
              </a:rPr>
              <a:t>　・学級のキャラクターをつくろう</a:t>
            </a:r>
            <a:endParaRPr lang="en-US" altLang="ja-JP" sz="3200" spc="300" dirty="0" smtClean="0">
              <a:solidFill>
                <a:sysClr val="windowText" lastClr="000000"/>
              </a:solidFill>
            </a:endParaRPr>
          </a:p>
          <a:p>
            <a:r>
              <a:rPr lang="ja-JP" altLang="en-US" sz="3200" spc="300" dirty="0">
                <a:solidFill>
                  <a:sysClr val="windowText" lastClr="000000"/>
                </a:solidFill>
              </a:rPr>
              <a:t>　</a:t>
            </a:r>
            <a:r>
              <a:rPr lang="ja-JP" altLang="en-US" sz="3200" spc="300" dirty="0" smtClean="0">
                <a:solidFill>
                  <a:sysClr val="windowText" lastClr="000000"/>
                </a:solidFill>
              </a:rPr>
              <a:t>　・学級のいいところがつまった歌をつくろう</a:t>
            </a:r>
            <a:endParaRPr lang="en-US" altLang="ja-JP" sz="3200" spc="300" dirty="0" smtClean="0">
              <a:solidFill>
                <a:sysClr val="windowText" lastClr="000000"/>
              </a:solidFill>
            </a:endParaRPr>
          </a:p>
          <a:p>
            <a:r>
              <a:rPr lang="ja-JP" altLang="en-US" sz="3200" spc="300" dirty="0" smtClean="0">
                <a:solidFill>
                  <a:srgbClr val="FF9933"/>
                </a:solidFill>
              </a:rPr>
              <a:t>　</a:t>
            </a:r>
            <a:r>
              <a:rPr lang="en-US" altLang="ja-JP" sz="3200" spc="300" dirty="0" smtClean="0">
                <a:solidFill>
                  <a:srgbClr val="FF9933"/>
                </a:solidFill>
              </a:rPr>
              <a:t>〈</a:t>
            </a:r>
            <a:r>
              <a:rPr lang="ja-JP" altLang="en-US" sz="3200" spc="300" dirty="0" smtClean="0">
                <a:solidFill>
                  <a:srgbClr val="FF9933"/>
                </a:solidFill>
              </a:rPr>
              <a:t>解決したい</a:t>
            </a:r>
            <a:r>
              <a:rPr lang="en-US" altLang="ja-JP" sz="3200" spc="300" dirty="0" smtClean="0">
                <a:solidFill>
                  <a:srgbClr val="FF9933"/>
                </a:solidFill>
              </a:rPr>
              <a:t>〉</a:t>
            </a:r>
          </a:p>
          <a:p>
            <a:r>
              <a:rPr lang="ja-JP" altLang="en-US" sz="3200" spc="300" dirty="0">
                <a:solidFill>
                  <a:sysClr val="windowText" lastClr="000000"/>
                </a:solidFill>
              </a:rPr>
              <a:t>　</a:t>
            </a:r>
            <a:r>
              <a:rPr lang="ja-JP" altLang="en-US" sz="3200" spc="300" dirty="0" smtClean="0">
                <a:solidFill>
                  <a:sysClr val="windowText" lastClr="000000"/>
                </a:solidFill>
              </a:rPr>
              <a:t>　・雨の日の過ごし方を考えよう</a:t>
            </a:r>
            <a:endParaRPr lang="en-US" altLang="ja-JP" sz="3200" spc="300" dirty="0" smtClean="0">
              <a:solidFill>
                <a:sysClr val="windowText" lastClr="000000"/>
              </a:solidFill>
            </a:endParaRPr>
          </a:p>
          <a:p>
            <a:r>
              <a:rPr lang="ja-JP" altLang="en-US" sz="3200" spc="300" dirty="0">
                <a:solidFill>
                  <a:sysClr val="windowText" lastClr="000000"/>
                </a:solidFill>
              </a:rPr>
              <a:t>　</a:t>
            </a:r>
            <a:r>
              <a:rPr lang="ja-JP" altLang="en-US" sz="3200" spc="300" dirty="0" smtClean="0">
                <a:solidFill>
                  <a:sysClr val="windowText" lastClr="000000"/>
                </a:solidFill>
              </a:rPr>
              <a:t>　・ボールをなかよく使う方法を考えよう</a:t>
            </a:r>
            <a:endParaRPr lang="en-US" altLang="ja-JP" sz="3200" spc="30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9" name="円/楕円 8">
            <a:hlinkClick r:id="rId2" action="ppaction://hlinksldjump"/>
          </p:cNvPr>
          <p:cNvSpPr/>
          <p:nvPr/>
        </p:nvSpPr>
        <p:spPr>
          <a:xfrm>
            <a:off x="10545600" y="6348965"/>
            <a:ext cx="923454" cy="40944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solidFill>
                  <a:schemeClr val="tx1"/>
                </a:solidFill>
              </a:rPr>
              <a:t>すすむ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14" name="動作設定ボタン: 戻る 13">
            <a:hlinkClick r:id="" action="ppaction://hlinkshowjump?jump=previousslide" highlightClick="1"/>
          </p:cNvPr>
          <p:cNvSpPr/>
          <p:nvPr/>
        </p:nvSpPr>
        <p:spPr>
          <a:xfrm>
            <a:off x="11606543" y="6350143"/>
            <a:ext cx="462426" cy="408269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3398" y="82051"/>
            <a:ext cx="773266" cy="99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306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吹き出し 2"/>
          <p:cNvSpPr/>
          <p:nvPr/>
        </p:nvSpPr>
        <p:spPr>
          <a:xfrm>
            <a:off x="3319320" y="1657439"/>
            <a:ext cx="8148119" cy="2831471"/>
          </a:xfrm>
          <a:prstGeom prst="wedgeRoundRectCallout">
            <a:avLst>
              <a:gd name="adj1" fmla="val -56389"/>
              <a:gd name="adj2" fmla="val -10402"/>
              <a:gd name="adj3" fmla="val 16667"/>
            </a:avLst>
          </a:prstGeom>
          <a:solidFill>
            <a:schemeClr val="bg1"/>
          </a:solidFill>
          <a:ln w="12700">
            <a:solidFill>
              <a:schemeClr val="accent6">
                <a:lumMod val="5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ja-JP" altLang="en-US" sz="4000" spc="300" dirty="0" smtClean="0">
                <a:solidFill>
                  <a:schemeClr val="tx1"/>
                </a:solidFill>
              </a:rPr>
              <a:t>学級会の進め方はわかったかな。</a:t>
            </a:r>
            <a:endParaRPr kumimoji="1" lang="en-US" altLang="ja-JP" sz="4000" spc="300" dirty="0" smtClean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4000" spc="300" dirty="0" smtClean="0">
                <a:solidFill>
                  <a:schemeClr val="tx1"/>
                </a:solidFill>
              </a:rPr>
              <a:t>みんなで楽しい学級をつくろう！</a:t>
            </a:r>
            <a:endParaRPr kumimoji="1" lang="ja-JP" altLang="en-US" sz="4000" spc="300" dirty="0">
              <a:solidFill>
                <a:schemeClr val="tx1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0167" y="1788352"/>
            <a:ext cx="2494430" cy="3208272"/>
          </a:xfrm>
          <a:prstGeom prst="rect">
            <a:avLst/>
          </a:prstGeom>
        </p:spPr>
      </p:pic>
      <p:sp>
        <p:nvSpPr>
          <p:cNvPr id="5" name="円/楕円 4">
            <a:hlinkClick r:id="rId3" action="ppaction://hlinksldjump"/>
          </p:cNvPr>
          <p:cNvSpPr/>
          <p:nvPr/>
        </p:nvSpPr>
        <p:spPr>
          <a:xfrm>
            <a:off x="10988967" y="6363492"/>
            <a:ext cx="1050201" cy="408907"/>
          </a:xfrm>
          <a:prstGeom prst="ellipse">
            <a:avLst/>
          </a:prstGeom>
          <a:solidFill>
            <a:srgbClr val="FFCC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 dirty="0" smtClean="0">
                <a:solidFill>
                  <a:schemeClr val="tx1"/>
                </a:solidFill>
              </a:rPr>
              <a:t>TOP</a:t>
            </a:r>
          </a:p>
        </p:txBody>
      </p:sp>
    </p:spTree>
    <p:extLst>
      <p:ext uri="{BB962C8B-B14F-4D97-AF65-F5344CB8AC3E}">
        <p14:creationId xmlns:p14="http://schemas.microsoft.com/office/powerpoint/2010/main" val="267082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384" y="292402"/>
            <a:ext cx="4515738" cy="165678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" t="2447" r="425" b="4011"/>
          <a:stretch/>
        </p:blipFill>
        <p:spPr>
          <a:xfrm>
            <a:off x="619101" y="1787066"/>
            <a:ext cx="10927531" cy="4235255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2484265" y="3678950"/>
            <a:ext cx="1354403" cy="459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dirty="0" smtClean="0">
                <a:solidFill>
                  <a:sysClr val="windowText" lastClr="000000"/>
                </a:solidFill>
              </a:rPr>
              <a:t>次に進む</a:t>
            </a:r>
            <a:endParaRPr kumimoji="1" lang="en-US" altLang="ja-JP" sz="200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9" name="角丸四角形吹き出し 8"/>
          <p:cNvSpPr/>
          <p:nvPr/>
        </p:nvSpPr>
        <p:spPr>
          <a:xfrm>
            <a:off x="532966" y="1034533"/>
            <a:ext cx="4154662" cy="1077525"/>
          </a:xfrm>
          <a:prstGeom prst="wedgeRoundRectCallout">
            <a:avLst>
              <a:gd name="adj1" fmla="val 53740"/>
              <a:gd name="adj2" fmla="val 40079"/>
              <a:gd name="adj3" fmla="val 16667"/>
            </a:avLst>
          </a:prstGeom>
          <a:solidFill>
            <a:schemeClr val="bg1"/>
          </a:solidFill>
          <a:ln w="190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000" spc="300" dirty="0">
                <a:solidFill>
                  <a:sysClr val="windowText" lastClr="000000"/>
                </a:solidFill>
              </a:rPr>
              <a:t>ページ</a:t>
            </a:r>
            <a:r>
              <a:rPr lang="ja-JP" altLang="en-US" sz="2000" spc="300" dirty="0" smtClean="0">
                <a:solidFill>
                  <a:sysClr val="windowText" lastClr="000000"/>
                </a:solidFill>
              </a:rPr>
              <a:t>に表示しているボタンを</a:t>
            </a:r>
            <a:endParaRPr lang="en-US" altLang="ja-JP" sz="2000" spc="300" dirty="0" smtClean="0">
              <a:solidFill>
                <a:sysClr val="windowText" lastClr="000000"/>
              </a:solidFill>
            </a:endParaRPr>
          </a:p>
          <a:p>
            <a:r>
              <a:rPr lang="ja-JP" altLang="en-US" sz="2000" spc="300" dirty="0" smtClean="0">
                <a:solidFill>
                  <a:sysClr val="windowText" lastClr="000000"/>
                </a:solidFill>
              </a:rPr>
              <a:t>クリックして進めてください。</a:t>
            </a:r>
            <a:endParaRPr lang="ja-JP" altLang="en-US" sz="2000" spc="300" dirty="0">
              <a:solidFill>
                <a:sysClr val="windowText" lastClr="000000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2455649" y="4816059"/>
            <a:ext cx="2562542" cy="459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dirty="0" smtClean="0">
                <a:solidFill>
                  <a:sysClr val="windowText" lastClr="000000"/>
                </a:solidFill>
              </a:rPr>
              <a:t>対応ページに進む</a:t>
            </a:r>
            <a:endParaRPr kumimoji="1" lang="ja-JP" altLang="en-US" sz="2000" dirty="0">
              <a:solidFill>
                <a:sysClr val="windowText" lastClr="000000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6316369" y="3678950"/>
            <a:ext cx="1584270" cy="459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000" dirty="0" smtClean="0">
                <a:solidFill>
                  <a:sysClr val="windowText" lastClr="000000"/>
                </a:solidFill>
              </a:rPr>
              <a:t>前に</a:t>
            </a:r>
            <a:r>
              <a:rPr kumimoji="1" lang="ja-JP" altLang="en-US" sz="2000" dirty="0" smtClean="0">
                <a:solidFill>
                  <a:sysClr val="windowText" lastClr="000000"/>
                </a:solidFill>
              </a:rPr>
              <a:t>もどる</a:t>
            </a:r>
            <a:endParaRPr kumimoji="1" lang="ja-JP" altLang="en-US" sz="2000" dirty="0">
              <a:solidFill>
                <a:sysClr val="windowText" lastClr="000000"/>
              </a:solidFill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6316369" y="4859386"/>
            <a:ext cx="2492653" cy="371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000" dirty="0" smtClean="0">
                <a:solidFill>
                  <a:sysClr val="windowText" lastClr="000000"/>
                </a:solidFill>
              </a:rPr>
              <a:t>示したページにもどる</a:t>
            </a:r>
            <a:endParaRPr kumimoji="1" lang="ja-JP" altLang="en-US" sz="2000" dirty="0">
              <a:solidFill>
                <a:sysClr val="windowText" lastClr="000000"/>
              </a:solidFill>
            </a:endParaRPr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12" b="16178"/>
          <a:stretch/>
        </p:blipFill>
        <p:spPr>
          <a:xfrm flipH="1">
            <a:off x="8851500" y="3628836"/>
            <a:ext cx="766806" cy="435601"/>
          </a:xfrm>
          <a:prstGeom prst="rect">
            <a:avLst/>
          </a:prstGeom>
        </p:spPr>
      </p:pic>
      <p:sp>
        <p:nvSpPr>
          <p:cNvPr id="3" name="円/楕円 2">
            <a:hlinkClick r:id="rId5" action="ppaction://hlinksldjump"/>
          </p:cNvPr>
          <p:cNvSpPr/>
          <p:nvPr/>
        </p:nvSpPr>
        <p:spPr>
          <a:xfrm>
            <a:off x="1173747" y="3654614"/>
            <a:ext cx="1302765" cy="47825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</a:rPr>
              <a:t>すすむ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4" name="右矢印 3"/>
          <p:cNvSpPr/>
          <p:nvPr/>
        </p:nvSpPr>
        <p:spPr>
          <a:xfrm>
            <a:off x="1440111" y="4786745"/>
            <a:ext cx="770036" cy="520417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動作設定ボタン: 戻る 4">
            <a:hlinkClick r:id="" action="ppaction://hlinkshowjump?jump=lastslideviewed" highlightClick="1"/>
          </p:cNvPr>
          <p:cNvSpPr/>
          <p:nvPr/>
        </p:nvSpPr>
        <p:spPr>
          <a:xfrm>
            <a:off x="5442894" y="3607705"/>
            <a:ext cx="612015" cy="549395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>
            <a:hlinkClick r:id="rId5" action="ppaction://hlinksldjump"/>
          </p:cNvPr>
          <p:cNvSpPr/>
          <p:nvPr/>
        </p:nvSpPr>
        <p:spPr>
          <a:xfrm>
            <a:off x="5048930" y="4800374"/>
            <a:ext cx="1167715" cy="579358"/>
          </a:xfrm>
          <a:prstGeom prst="ellipse">
            <a:avLst/>
          </a:prstGeom>
          <a:solidFill>
            <a:srgbClr val="FFCC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b="1" dirty="0" smtClean="0">
                <a:solidFill>
                  <a:schemeClr val="tx1"/>
                </a:solidFill>
              </a:rPr>
              <a:t>○○</a:t>
            </a:r>
            <a:r>
              <a:rPr lang="ja-JP" altLang="en-US" sz="1400" b="1" dirty="0">
                <a:solidFill>
                  <a:schemeClr val="tx1"/>
                </a:solidFill>
              </a:rPr>
              <a:t>○</a:t>
            </a:r>
            <a:endParaRPr lang="en-US" altLang="ja-JP" sz="1400" b="1" dirty="0" smtClean="0">
              <a:solidFill>
                <a:schemeClr val="tx1"/>
              </a:solidFill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9697253" y="3607705"/>
            <a:ext cx="1309820" cy="459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000" dirty="0" smtClean="0">
                <a:solidFill>
                  <a:sysClr val="windowText" lastClr="000000"/>
                </a:solidFill>
              </a:rPr>
              <a:t>詳しく</a:t>
            </a:r>
            <a:r>
              <a:rPr lang="ja-JP" altLang="en-US" sz="2000" dirty="0">
                <a:solidFill>
                  <a:sysClr val="windowText" lastClr="000000"/>
                </a:solidFill>
              </a:rPr>
              <a:t>説明</a:t>
            </a:r>
            <a:endParaRPr kumimoji="1" lang="ja-JP" altLang="en-US" sz="2000" dirty="0">
              <a:solidFill>
                <a:sysClr val="windowText" lastClr="000000"/>
              </a:solidFill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7778437" y="505339"/>
            <a:ext cx="3865829" cy="123091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>
                <a:solidFill>
                  <a:sysClr val="windowText" lastClr="000000"/>
                </a:solidFill>
              </a:rPr>
              <a:t>学級会オリエンテーション</a:t>
            </a:r>
            <a:r>
              <a:rPr lang="ja-JP" altLang="en-US" dirty="0" smtClean="0">
                <a:solidFill>
                  <a:sysClr val="windowText" lastClr="000000"/>
                </a:solidFill>
              </a:rPr>
              <a:t>で，学級会</a:t>
            </a:r>
            <a:r>
              <a:rPr lang="ja-JP" altLang="en-US" dirty="0">
                <a:solidFill>
                  <a:sysClr val="windowText" lastClr="000000"/>
                </a:solidFill>
              </a:rPr>
              <a:t>の役割や話合いの方法などに</a:t>
            </a:r>
            <a:r>
              <a:rPr lang="ja-JP" altLang="en-US" dirty="0" smtClean="0">
                <a:solidFill>
                  <a:sysClr val="windowText" lastClr="000000"/>
                </a:solidFill>
              </a:rPr>
              <a:t>ついて説明する際，ご活用</a:t>
            </a:r>
            <a:r>
              <a:rPr lang="ja-JP" altLang="en-US" dirty="0">
                <a:solidFill>
                  <a:sysClr val="windowText" lastClr="000000"/>
                </a:solidFill>
              </a:rPr>
              <a:t>ください。</a:t>
            </a:r>
          </a:p>
        </p:txBody>
      </p:sp>
      <p:sp>
        <p:nvSpPr>
          <p:cNvPr id="18" name="円/楕円 17">
            <a:hlinkClick r:id="rId6" action="ppaction://hlinksldjump"/>
          </p:cNvPr>
          <p:cNvSpPr/>
          <p:nvPr/>
        </p:nvSpPr>
        <p:spPr>
          <a:xfrm>
            <a:off x="11003481" y="6312017"/>
            <a:ext cx="1050201" cy="408907"/>
          </a:xfrm>
          <a:prstGeom prst="ellipse">
            <a:avLst/>
          </a:prstGeom>
          <a:solidFill>
            <a:srgbClr val="FFCC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 dirty="0" smtClean="0">
                <a:solidFill>
                  <a:schemeClr val="tx1"/>
                </a:solidFill>
              </a:rPr>
              <a:t>TOP</a:t>
            </a:r>
          </a:p>
        </p:txBody>
      </p:sp>
      <p:sp>
        <p:nvSpPr>
          <p:cNvPr id="24" name="円/楕円 23"/>
          <p:cNvSpPr/>
          <p:nvPr/>
        </p:nvSpPr>
        <p:spPr>
          <a:xfrm>
            <a:off x="136682" y="72428"/>
            <a:ext cx="1547264" cy="461728"/>
          </a:xfrm>
          <a:prstGeom prst="ellipse">
            <a:avLst/>
          </a:prstGeom>
          <a:solidFill>
            <a:schemeClr val="accent1">
              <a:lumMod val="60000"/>
              <a:lumOff val="40000"/>
              <a:alpha val="5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spc="300" dirty="0">
                <a:solidFill>
                  <a:schemeClr val="tx1"/>
                </a:solidFill>
              </a:rPr>
              <a:t>使い方</a:t>
            </a:r>
            <a:endParaRPr kumimoji="1" lang="ja-JP" altLang="en-US" sz="2000" b="1" spc="300" dirty="0">
              <a:solidFill>
                <a:schemeClr val="tx1"/>
              </a:solidFill>
            </a:endParaRPr>
          </a:p>
        </p:txBody>
      </p:sp>
      <p:pic>
        <p:nvPicPr>
          <p:cNvPr id="25" name="図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210" y="5403722"/>
            <a:ext cx="1684449" cy="1425630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890" y="5413198"/>
            <a:ext cx="1684449" cy="1425630"/>
          </a:xfrm>
          <a:prstGeom prst="rect">
            <a:avLst/>
          </a:prstGeom>
        </p:spPr>
      </p:pic>
      <p:sp>
        <p:nvSpPr>
          <p:cNvPr id="32" name="正方形/長方形 31"/>
          <p:cNvSpPr/>
          <p:nvPr/>
        </p:nvSpPr>
        <p:spPr>
          <a:xfrm>
            <a:off x="8107035" y="5721118"/>
            <a:ext cx="1409624" cy="5267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spc="600" dirty="0" smtClean="0">
                <a:solidFill>
                  <a:schemeClr val="tx1"/>
                </a:solidFill>
              </a:rPr>
              <a:t>オリエンテーション</a:t>
            </a:r>
            <a:endParaRPr lang="en-US" altLang="ja-JP" sz="1200" spc="600" dirty="0" smtClean="0">
              <a:solidFill>
                <a:schemeClr val="tx1"/>
              </a:solidFill>
            </a:endParaRPr>
          </a:p>
        </p:txBody>
      </p:sp>
      <p:sp>
        <p:nvSpPr>
          <p:cNvPr id="33" name="円/楕円 32">
            <a:hlinkClick r:id="rId5" action="ppaction://hlinksldjump"/>
          </p:cNvPr>
          <p:cNvSpPr/>
          <p:nvPr/>
        </p:nvSpPr>
        <p:spPr>
          <a:xfrm>
            <a:off x="8148970" y="6334995"/>
            <a:ext cx="998848" cy="335301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solidFill>
                  <a:schemeClr val="tx1"/>
                </a:solidFill>
              </a:rPr>
              <a:t>クリック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9662161" y="5713313"/>
            <a:ext cx="1297986" cy="5267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300"/>
              </a:lnSpc>
            </a:pPr>
            <a:r>
              <a:rPr lang="ja-JP" altLang="en-US" sz="1200" spc="300" dirty="0">
                <a:solidFill>
                  <a:schemeClr val="tx1"/>
                </a:solidFill>
              </a:rPr>
              <a:t>やってみよう</a:t>
            </a:r>
            <a:endParaRPr lang="en-US" altLang="ja-JP" sz="1200" spc="300" dirty="0" smtClean="0">
              <a:solidFill>
                <a:schemeClr val="tx1"/>
              </a:solidFill>
            </a:endParaRPr>
          </a:p>
        </p:txBody>
      </p:sp>
      <p:sp>
        <p:nvSpPr>
          <p:cNvPr id="35" name="円/楕円 34">
            <a:hlinkClick r:id="rId8" action="ppaction://hlinksldjump"/>
          </p:cNvPr>
          <p:cNvSpPr/>
          <p:nvPr/>
        </p:nvSpPr>
        <p:spPr>
          <a:xfrm>
            <a:off x="9703475" y="6334189"/>
            <a:ext cx="998848" cy="335301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solidFill>
                  <a:schemeClr val="tx1"/>
                </a:solidFill>
              </a:rPr>
              <a:t>クリック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04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円/楕円 1"/>
          <p:cNvSpPr/>
          <p:nvPr/>
        </p:nvSpPr>
        <p:spPr>
          <a:xfrm>
            <a:off x="136682" y="72428"/>
            <a:ext cx="2555718" cy="461728"/>
          </a:xfrm>
          <a:prstGeom prst="ellipse">
            <a:avLst/>
          </a:prstGeom>
          <a:solidFill>
            <a:schemeClr val="accent4">
              <a:lumMod val="20000"/>
              <a:lumOff val="80000"/>
              <a:alpha val="5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spc="300" dirty="0" smtClean="0">
                <a:solidFill>
                  <a:schemeClr val="tx1"/>
                </a:solidFill>
              </a:rPr>
              <a:t>やってみよう</a:t>
            </a:r>
            <a:endParaRPr kumimoji="1" lang="ja-JP" altLang="en-US" sz="2000" spc="300" dirty="0">
              <a:solidFill>
                <a:schemeClr val="tx1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26104" y="3370512"/>
            <a:ext cx="1996917" cy="2568384"/>
          </a:xfrm>
          <a:prstGeom prst="rect">
            <a:avLst/>
          </a:prstGeom>
        </p:spPr>
      </p:pic>
      <p:sp>
        <p:nvSpPr>
          <p:cNvPr id="6" name="角丸四角形吹き出し 5"/>
          <p:cNvSpPr/>
          <p:nvPr/>
        </p:nvSpPr>
        <p:spPr>
          <a:xfrm>
            <a:off x="382963" y="1285599"/>
            <a:ext cx="4860425" cy="1606286"/>
          </a:xfrm>
          <a:prstGeom prst="wedgeRoundRectCallout">
            <a:avLst>
              <a:gd name="adj1" fmla="val 36217"/>
              <a:gd name="adj2" fmla="val 7538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spc="300" dirty="0" smtClean="0">
                <a:solidFill>
                  <a:sysClr val="windowText" lastClr="000000"/>
                </a:solidFill>
              </a:rPr>
              <a:t>議題を選んでみよう！</a:t>
            </a:r>
            <a:endParaRPr kumimoji="1" lang="ja-JP" altLang="en-US" sz="3200" spc="300" dirty="0">
              <a:solidFill>
                <a:sysClr val="windowText" lastClr="000000"/>
              </a:solidFill>
            </a:endParaRPr>
          </a:p>
        </p:txBody>
      </p:sp>
      <p:sp>
        <p:nvSpPr>
          <p:cNvPr id="7" name="角丸四角形吹き出し 6"/>
          <p:cNvSpPr/>
          <p:nvPr/>
        </p:nvSpPr>
        <p:spPr>
          <a:xfrm>
            <a:off x="6656799" y="1285599"/>
            <a:ext cx="4860425" cy="1606286"/>
          </a:xfrm>
          <a:prstGeom prst="wedgeRoundRectCallout">
            <a:avLst>
              <a:gd name="adj1" fmla="val -35853"/>
              <a:gd name="adj2" fmla="val 76996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spc="300" dirty="0" smtClean="0">
                <a:solidFill>
                  <a:sysClr val="windowText" lastClr="000000"/>
                </a:solidFill>
              </a:rPr>
              <a:t>柱を考えてみよう！</a:t>
            </a:r>
            <a:endParaRPr kumimoji="1" lang="ja-JP" altLang="en-US" sz="3200" spc="300" dirty="0">
              <a:solidFill>
                <a:sysClr val="windowText" lastClr="000000"/>
              </a:solidFill>
            </a:endParaRPr>
          </a:p>
        </p:txBody>
      </p:sp>
      <p:sp>
        <p:nvSpPr>
          <p:cNvPr id="8" name="右矢印 7">
            <a:hlinkClick r:id="rId3" action="ppaction://hlinksldjump"/>
          </p:cNvPr>
          <p:cNvSpPr/>
          <p:nvPr/>
        </p:nvSpPr>
        <p:spPr>
          <a:xfrm>
            <a:off x="3936874" y="2371592"/>
            <a:ext cx="624689" cy="381101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右矢印 8">
            <a:hlinkClick r:id="rId4" action="ppaction://hlinksldjump"/>
          </p:cNvPr>
          <p:cNvSpPr/>
          <p:nvPr/>
        </p:nvSpPr>
        <p:spPr>
          <a:xfrm>
            <a:off x="10201369" y="2371592"/>
            <a:ext cx="624689" cy="381101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>
            <a:hlinkClick r:id="rId5" action="ppaction://hlinksldjump"/>
          </p:cNvPr>
          <p:cNvSpPr/>
          <p:nvPr/>
        </p:nvSpPr>
        <p:spPr>
          <a:xfrm>
            <a:off x="10988967" y="6363492"/>
            <a:ext cx="1050201" cy="408907"/>
          </a:xfrm>
          <a:prstGeom prst="ellipse">
            <a:avLst/>
          </a:prstGeom>
          <a:solidFill>
            <a:srgbClr val="FFCC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 dirty="0" smtClean="0">
                <a:solidFill>
                  <a:schemeClr val="tx1"/>
                </a:solidFill>
              </a:rPr>
              <a:t>TOP</a:t>
            </a:r>
          </a:p>
        </p:txBody>
      </p:sp>
    </p:spTree>
    <p:extLst>
      <p:ext uri="{BB962C8B-B14F-4D97-AF65-F5344CB8AC3E}">
        <p14:creationId xmlns:p14="http://schemas.microsoft.com/office/powerpoint/2010/main" val="95962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5120" y="111037"/>
            <a:ext cx="923991" cy="1188411"/>
          </a:xfrm>
          <a:prstGeom prst="rect">
            <a:avLst/>
          </a:prstGeom>
        </p:spPr>
      </p:pic>
      <p:sp>
        <p:nvSpPr>
          <p:cNvPr id="5" name="四角形吹き出し 4"/>
          <p:cNvSpPr/>
          <p:nvPr/>
        </p:nvSpPr>
        <p:spPr>
          <a:xfrm>
            <a:off x="1426487" y="233814"/>
            <a:ext cx="7376317" cy="575268"/>
          </a:xfrm>
          <a:prstGeom prst="wedgeRectCallout">
            <a:avLst>
              <a:gd name="adj1" fmla="val -52881"/>
              <a:gd name="adj2" fmla="val -1580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spc="300" dirty="0" smtClean="0">
                <a:solidFill>
                  <a:sysClr val="windowText" lastClr="000000"/>
                </a:solidFill>
              </a:rPr>
              <a:t>計画委員のように，議題を選んでみよう。</a:t>
            </a:r>
            <a:endParaRPr lang="ja-JP" altLang="en-US" sz="2800" spc="300" dirty="0">
              <a:solidFill>
                <a:sysClr val="windowText" lastClr="000000"/>
              </a:solidFill>
            </a:endParaRPr>
          </a:p>
        </p:txBody>
      </p:sp>
      <p:sp>
        <p:nvSpPr>
          <p:cNvPr id="6" name="メモ 5"/>
          <p:cNvSpPr/>
          <p:nvPr/>
        </p:nvSpPr>
        <p:spPr>
          <a:xfrm>
            <a:off x="1108983" y="1202860"/>
            <a:ext cx="9810240" cy="4953601"/>
          </a:xfrm>
          <a:prstGeom prst="foldedCorner">
            <a:avLst>
              <a:gd name="adj" fmla="val 7823"/>
            </a:avLst>
          </a:prstGeom>
          <a:solidFill>
            <a:schemeClr val="accent6">
              <a:lumMod val="40000"/>
              <a:lumOff val="60000"/>
              <a:alpha val="60000"/>
            </a:schemeClr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　　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445138" y="1586922"/>
            <a:ext cx="9145523" cy="4055087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3600" dirty="0" smtClean="0">
                <a:solidFill>
                  <a:sysClr val="windowText" lastClr="000000"/>
                </a:solidFill>
              </a:rPr>
              <a:t>　①　４</a:t>
            </a:r>
            <a:r>
              <a:rPr lang="ja-JP" altLang="en-US" sz="3600" dirty="0">
                <a:solidFill>
                  <a:sysClr val="windowText" lastClr="000000"/>
                </a:solidFill>
              </a:rPr>
              <a:t>～６人のグーループに</a:t>
            </a:r>
            <a:r>
              <a:rPr lang="ja-JP" altLang="en-US" sz="3600" dirty="0" smtClean="0">
                <a:solidFill>
                  <a:sysClr val="windowText" lastClr="000000"/>
                </a:solidFill>
              </a:rPr>
              <a:t>なる。</a:t>
            </a:r>
            <a:endParaRPr lang="en-US" altLang="ja-JP" sz="3600" dirty="0" smtClean="0">
              <a:solidFill>
                <a:sysClr val="windowText" lastClr="000000"/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sz="3600" dirty="0" smtClean="0">
                <a:solidFill>
                  <a:sysClr val="windowText" lastClr="000000"/>
                </a:solidFill>
              </a:rPr>
              <a:t>　②　どの議題がいいかグループで話し合って</a:t>
            </a:r>
            <a:endParaRPr lang="en-US" altLang="ja-JP" sz="3600" dirty="0" smtClean="0">
              <a:solidFill>
                <a:sysClr val="windowText" lastClr="000000"/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sz="3600" dirty="0" smtClean="0">
                <a:solidFill>
                  <a:sysClr val="windowText" lastClr="000000"/>
                </a:solidFill>
              </a:rPr>
              <a:t>　 </a:t>
            </a:r>
            <a:r>
              <a:rPr lang="ja-JP" altLang="en-US" sz="3600" dirty="0">
                <a:solidFill>
                  <a:sysClr val="windowText" lastClr="000000"/>
                </a:solidFill>
              </a:rPr>
              <a:t>　</a:t>
            </a:r>
            <a:r>
              <a:rPr lang="ja-JP" altLang="en-US" sz="3600" dirty="0" smtClean="0">
                <a:solidFill>
                  <a:sysClr val="windowText" lastClr="000000"/>
                </a:solidFill>
              </a:rPr>
              <a:t>　決める。</a:t>
            </a:r>
            <a:endParaRPr lang="en-US" altLang="ja-JP" sz="3600" dirty="0" smtClean="0">
              <a:solidFill>
                <a:sysClr val="windowText" lastClr="000000"/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sz="3600" dirty="0" smtClean="0">
                <a:solidFill>
                  <a:sysClr val="windowText" lastClr="000000"/>
                </a:solidFill>
              </a:rPr>
              <a:t>　③　選んだ議題を発表し合う。</a:t>
            </a:r>
            <a:endParaRPr lang="en-US" altLang="ja-JP" sz="3600" dirty="0">
              <a:solidFill>
                <a:sysClr val="windowText" lastClr="000000"/>
              </a:solidFill>
            </a:endParaRPr>
          </a:p>
        </p:txBody>
      </p:sp>
      <p:sp>
        <p:nvSpPr>
          <p:cNvPr id="9" name="円/楕円 8">
            <a:hlinkClick r:id="rId3" action="ppaction://hlinksldjump"/>
          </p:cNvPr>
          <p:cNvSpPr/>
          <p:nvPr/>
        </p:nvSpPr>
        <p:spPr>
          <a:xfrm>
            <a:off x="10027523" y="6370389"/>
            <a:ext cx="923454" cy="40944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solidFill>
                  <a:schemeClr val="tx1"/>
                </a:solidFill>
              </a:rPr>
              <a:t>すすむ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7" name="円/楕円 6">
            <a:hlinkClick r:id="rId4" action="ppaction://hlinksldjump"/>
          </p:cNvPr>
          <p:cNvSpPr/>
          <p:nvPr/>
        </p:nvSpPr>
        <p:spPr>
          <a:xfrm>
            <a:off x="11064100" y="6363689"/>
            <a:ext cx="1050201" cy="420125"/>
          </a:xfrm>
          <a:prstGeom prst="ellipse">
            <a:avLst/>
          </a:prstGeom>
          <a:solidFill>
            <a:srgbClr val="FFCC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solidFill>
                  <a:schemeClr val="tx1"/>
                </a:solidFill>
              </a:rPr>
              <a:t>やってみよう</a:t>
            </a:r>
            <a:endParaRPr lang="en-US" altLang="ja-JP" sz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16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メモ 3"/>
          <p:cNvSpPr/>
          <p:nvPr/>
        </p:nvSpPr>
        <p:spPr>
          <a:xfrm>
            <a:off x="884961" y="1633138"/>
            <a:ext cx="10290404" cy="4667534"/>
          </a:xfrm>
          <a:prstGeom prst="foldedCorner">
            <a:avLst>
              <a:gd name="adj" fmla="val 5165"/>
            </a:avLst>
          </a:prstGeom>
          <a:solidFill>
            <a:schemeClr val="accent6">
              <a:lumMod val="40000"/>
              <a:lumOff val="60000"/>
              <a:alpha val="60000"/>
            </a:schemeClr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　　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1091553" y="1777290"/>
            <a:ext cx="9900290" cy="4353089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3600" b="1" spc="300" dirty="0" smtClean="0">
                <a:solidFill>
                  <a:sysClr val="windowText" lastClr="000000"/>
                </a:solidFill>
              </a:rPr>
              <a:t>　　　どうぞよろしくの会をやろう</a:t>
            </a:r>
            <a:endParaRPr lang="en-US" altLang="ja-JP" sz="3600" b="1" spc="300" dirty="0" smtClean="0">
              <a:solidFill>
                <a:sysClr val="windowText" lastClr="000000"/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sz="3600" b="1" spc="300" dirty="0" smtClean="0">
                <a:solidFill>
                  <a:sysClr val="windowText" lastClr="000000"/>
                </a:solidFill>
              </a:rPr>
              <a:t>　　　体育館でスポーツ大会をやろう</a:t>
            </a:r>
            <a:endParaRPr lang="en-US" altLang="ja-JP" sz="3600" b="1" spc="300" dirty="0" smtClean="0">
              <a:solidFill>
                <a:sysClr val="windowText" lastClr="000000"/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sz="3600" b="1" spc="300" dirty="0" smtClean="0">
                <a:solidFill>
                  <a:sysClr val="windowText" lastClr="000000"/>
                </a:solidFill>
              </a:rPr>
              <a:t>　　　学級のキャラクターをつくろう</a:t>
            </a:r>
            <a:endParaRPr lang="en-US" altLang="ja-JP" sz="3600" b="1" spc="300" dirty="0" smtClean="0">
              <a:solidFill>
                <a:sysClr val="windowText" lastClr="000000"/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sz="3600" b="1" spc="300" dirty="0" smtClean="0">
                <a:solidFill>
                  <a:sysClr val="windowText" lastClr="000000"/>
                </a:solidFill>
              </a:rPr>
              <a:t>　　　学級のいいところがつまった歌をつくろう</a:t>
            </a:r>
            <a:endParaRPr lang="en-US" altLang="ja-JP" sz="3600" b="1" spc="300" dirty="0" smtClean="0">
              <a:solidFill>
                <a:sysClr val="windowText" lastClr="000000"/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sz="3600" b="1" spc="300" dirty="0" smtClean="0">
                <a:solidFill>
                  <a:sysClr val="windowText" lastClr="000000"/>
                </a:solidFill>
              </a:rPr>
              <a:t>　　　雨の日の過ごし方を考えよう</a:t>
            </a:r>
            <a:endParaRPr lang="en-US" altLang="ja-JP" sz="3600" b="1" spc="30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7" name="四角形吹き出し 6"/>
          <p:cNvSpPr/>
          <p:nvPr/>
        </p:nvSpPr>
        <p:spPr>
          <a:xfrm>
            <a:off x="1281366" y="100912"/>
            <a:ext cx="9486718" cy="1371466"/>
          </a:xfrm>
          <a:prstGeom prst="wedgeRectCallout">
            <a:avLst>
              <a:gd name="adj1" fmla="val -52740"/>
              <a:gd name="adj2" fmla="val -1362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800" spc="300" dirty="0" smtClean="0">
                <a:solidFill>
                  <a:sysClr val="windowText" lastClr="000000"/>
                </a:solidFill>
              </a:rPr>
              <a:t>　次の５つの中から選ぼう。</a:t>
            </a:r>
            <a:endParaRPr lang="en-US" altLang="ja-JP" sz="2800" spc="300" dirty="0" smtClean="0">
              <a:solidFill>
                <a:sysClr val="windowText" lastClr="000000"/>
              </a:solidFill>
            </a:endParaRPr>
          </a:p>
          <a:p>
            <a:r>
              <a:rPr lang="ja-JP" altLang="en-US" sz="2800" spc="300" dirty="0" smtClean="0">
                <a:solidFill>
                  <a:srgbClr val="FF0000"/>
                </a:solidFill>
              </a:rPr>
              <a:t>　５月</a:t>
            </a:r>
            <a:r>
              <a:rPr lang="ja-JP" altLang="en-US" sz="2800" spc="300" dirty="0" smtClean="0">
                <a:solidFill>
                  <a:sysClr val="windowText" lastClr="000000"/>
                </a:solidFill>
              </a:rPr>
              <a:t>の学級会で話し合う議題を決めよう。</a:t>
            </a:r>
            <a:endParaRPr lang="en-US" altLang="ja-JP" sz="2800" spc="300" dirty="0" smtClean="0">
              <a:solidFill>
                <a:sysClr val="windowText" lastClr="000000"/>
              </a:solidFill>
            </a:endParaRPr>
          </a:p>
          <a:p>
            <a:r>
              <a:rPr lang="ja-JP" altLang="en-US" sz="2800" spc="300" dirty="0" smtClean="0">
                <a:solidFill>
                  <a:srgbClr val="FF0000"/>
                </a:solidFill>
              </a:rPr>
              <a:t>　いい議題</a:t>
            </a:r>
            <a:r>
              <a:rPr lang="ja-JP" altLang="en-US" sz="2800" spc="300" dirty="0" smtClean="0">
                <a:solidFill>
                  <a:sysClr val="windowText" lastClr="000000"/>
                </a:solidFill>
              </a:rPr>
              <a:t>，</a:t>
            </a:r>
            <a:r>
              <a:rPr lang="ja-JP" altLang="en-US" sz="2800" spc="300" dirty="0" smtClean="0">
                <a:solidFill>
                  <a:srgbClr val="FF0000"/>
                </a:solidFill>
              </a:rPr>
              <a:t>ふさわしくない議題</a:t>
            </a:r>
            <a:r>
              <a:rPr lang="ja-JP" altLang="en-US" sz="2800" spc="300" dirty="0" smtClean="0">
                <a:solidFill>
                  <a:sysClr val="windowText" lastClr="000000"/>
                </a:solidFill>
              </a:rPr>
              <a:t>を思い出して考えよう。</a:t>
            </a:r>
            <a:endParaRPr lang="ja-JP" altLang="en-US" sz="2800" spc="300" dirty="0">
              <a:solidFill>
                <a:sysClr val="windowText" lastClr="000000"/>
              </a:solidFill>
            </a:endParaRPr>
          </a:p>
        </p:txBody>
      </p:sp>
      <p:sp>
        <p:nvSpPr>
          <p:cNvPr id="12" name="円/楕円 11">
            <a:hlinkClick r:id="rId2" action="ppaction://hlinksldjump"/>
          </p:cNvPr>
          <p:cNvSpPr/>
          <p:nvPr/>
        </p:nvSpPr>
        <p:spPr>
          <a:xfrm>
            <a:off x="10046062" y="6371352"/>
            <a:ext cx="923454" cy="40944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solidFill>
                  <a:schemeClr val="tx1"/>
                </a:solidFill>
              </a:rPr>
              <a:t>すすむ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8" name="円/楕円 7">
            <a:hlinkClick r:id="rId3" action="ppaction://hlinksldjump"/>
          </p:cNvPr>
          <p:cNvSpPr/>
          <p:nvPr/>
        </p:nvSpPr>
        <p:spPr>
          <a:xfrm>
            <a:off x="11054673" y="6363689"/>
            <a:ext cx="1050201" cy="420125"/>
          </a:xfrm>
          <a:prstGeom prst="ellipse">
            <a:avLst/>
          </a:prstGeom>
          <a:solidFill>
            <a:srgbClr val="FFCC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solidFill>
                  <a:schemeClr val="tx1"/>
                </a:solidFill>
              </a:rPr>
              <a:t>やってみよう</a:t>
            </a:r>
            <a:endParaRPr lang="en-US" altLang="ja-JP" sz="1200" dirty="0" smtClean="0">
              <a:solidFill>
                <a:schemeClr val="tx1"/>
              </a:solidFill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3602" y="237392"/>
            <a:ext cx="923991" cy="1188411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287" y="3685444"/>
            <a:ext cx="662912" cy="634399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287" y="5320813"/>
            <a:ext cx="662912" cy="578278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287" y="2867759"/>
            <a:ext cx="662912" cy="634399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287" y="4503129"/>
            <a:ext cx="662912" cy="634399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287" y="2050074"/>
            <a:ext cx="662912" cy="63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48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812" y="2946399"/>
            <a:ext cx="983877" cy="1145329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8681" y="5341293"/>
            <a:ext cx="1005341" cy="1250071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5653" y="176365"/>
            <a:ext cx="795286" cy="1022875"/>
          </a:xfrm>
          <a:prstGeom prst="rect">
            <a:avLst/>
          </a:prstGeom>
        </p:spPr>
      </p:pic>
      <p:sp>
        <p:nvSpPr>
          <p:cNvPr id="5" name="四角形吹き出し 4"/>
          <p:cNvSpPr/>
          <p:nvPr/>
        </p:nvSpPr>
        <p:spPr>
          <a:xfrm>
            <a:off x="1153750" y="70870"/>
            <a:ext cx="8207423" cy="621369"/>
          </a:xfrm>
          <a:prstGeom prst="wedgeRectCallout">
            <a:avLst>
              <a:gd name="adj1" fmla="val -51938"/>
              <a:gd name="adj2" fmla="val -474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spc="300" dirty="0" smtClean="0">
                <a:solidFill>
                  <a:sysClr val="windowText" lastClr="000000"/>
                </a:solidFill>
              </a:rPr>
              <a:t>　スマイル学級では，こんな議題を選んでいたよ。</a:t>
            </a:r>
            <a:endParaRPr lang="en-US" altLang="ja-JP" sz="2800" spc="30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" name="角丸四角形吹き出し 5"/>
          <p:cNvSpPr/>
          <p:nvPr/>
        </p:nvSpPr>
        <p:spPr>
          <a:xfrm>
            <a:off x="1370398" y="1837807"/>
            <a:ext cx="10289548" cy="2106366"/>
          </a:xfrm>
          <a:prstGeom prst="wedgeRoundRectCallout">
            <a:avLst>
              <a:gd name="adj1" fmla="val -52490"/>
              <a:gd name="adj2" fmla="val 27826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200" dirty="0" smtClean="0">
                <a:solidFill>
                  <a:schemeClr val="tx1"/>
                </a:solidFill>
              </a:rPr>
              <a:t> わたしたちのグループは</a:t>
            </a:r>
            <a:r>
              <a:rPr kumimoji="1" lang="en-US" altLang="ja-JP" sz="3200" dirty="0" smtClean="0">
                <a:solidFill>
                  <a:schemeClr val="tx1"/>
                </a:solidFill>
              </a:rPr>
              <a:t>『</a:t>
            </a:r>
            <a:r>
              <a:rPr kumimoji="1" lang="ja-JP" altLang="en-US" sz="3200" dirty="0" smtClean="0">
                <a:solidFill>
                  <a:srgbClr val="FF0000"/>
                </a:solidFill>
              </a:rPr>
              <a:t>どうぞよろしくの会をやろう</a:t>
            </a:r>
            <a:r>
              <a:rPr kumimoji="1" lang="en-US" altLang="ja-JP" sz="3200" dirty="0" smtClean="0">
                <a:solidFill>
                  <a:schemeClr val="tx1"/>
                </a:solidFill>
              </a:rPr>
              <a:t>』</a:t>
            </a:r>
            <a:r>
              <a:rPr kumimoji="1" lang="ja-JP" altLang="en-US" sz="3200" dirty="0" smtClean="0">
                <a:solidFill>
                  <a:schemeClr val="tx1"/>
                </a:solidFill>
              </a:rPr>
              <a:t>を</a:t>
            </a:r>
            <a:endParaRPr kumimoji="1" lang="en-US" altLang="ja-JP" sz="3200" dirty="0" smtClean="0">
              <a:solidFill>
                <a:schemeClr val="tx1"/>
              </a:solidFill>
            </a:endParaRPr>
          </a:p>
          <a:p>
            <a:r>
              <a:rPr lang="en-US" altLang="ja-JP" sz="3200" dirty="0">
                <a:solidFill>
                  <a:schemeClr val="tx1"/>
                </a:solidFill>
              </a:rPr>
              <a:t> </a:t>
            </a:r>
            <a:r>
              <a:rPr kumimoji="1" lang="ja-JP" altLang="en-US" sz="3200" dirty="0" smtClean="0">
                <a:solidFill>
                  <a:schemeClr val="tx1"/>
                </a:solidFill>
              </a:rPr>
              <a:t>選びました。</a:t>
            </a:r>
            <a:endParaRPr kumimoji="1" lang="en-US" altLang="ja-JP" sz="3200" dirty="0" smtClean="0">
              <a:solidFill>
                <a:schemeClr val="tx1"/>
              </a:solidFill>
            </a:endParaRPr>
          </a:p>
          <a:p>
            <a:r>
              <a:rPr lang="en-US" altLang="ja-JP" sz="3200" dirty="0">
                <a:solidFill>
                  <a:schemeClr val="tx1"/>
                </a:solidFill>
              </a:rPr>
              <a:t> </a:t>
            </a:r>
            <a:r>
              <a:rPr kumimoji="1" lang="ja-JP" altLang="en-US" sz="3200" dirty="0" smtClean="0">
                <a:solidFill>
                  <a:schemeClr val="tx1"/>
                </a:solidFill>
              </a:rPr>
              <a:t>新しいクラスになって，みんなのことをもっと知って，仲よく</a:t>
            </a:r>
            <a:endParaRPr kumimoji="1" lang="en-US" altLang="ja-JP" sz="3200" dirty="0" smtClean="0">
              <a:solidFill>
                <a:schemeClr val="tx1"/>
              </a:solidFill>
            </a:endParaRPr>
          </a:p>
          <a:p>
            <a:r>
              <a:rPr lang="en-US" altLang="ja-JP" sz="3200" dirty="0">
                <a:solidFill>
                  <a:schemeClr val="tx1"/>
                </a:solidFill>
              </a:rPr>
              <a:t> </a:t>
            </a:r>
            <a:r>
              <a:rPr kumimoji="1" lang="ja-JP" altLang="en-US" sz="3200" dirty="0" smtClean="0">
                <a:solidFill>
                  <a:schemeClr val="tx1"/>
                </a:solidFill>
              </a:rPr>
              <a:t>なりたいからです。</a:t>
            </a:r>
            <a:endParaRPr kumimoji="1" lang="en-US" altLang="ja-JP" sz="3200" dirty="0" smtClean="0">
              <a:solidFill>
                <a:schemeClr val="tx1"/>
              </a:solidFill>
            </a:endParaRPr>
          </a:p>
        </p:txBody>
      </p:sp>
      <p:sp>
        <p:nvSpPr>
          <p:cNvPr id="7" name="角丸四角形吹き出し 6"/>
          <p:cNvSpPr/>
          <p:nvPr/>
        </p:nvSpPr>
        <p:spPr>
          <a:xfrm>
            <a:off x="1418683" y="4149784"/>
            <a:ext cx="10241263" cy="2106366"/>
          </a:xfrm>
          <a:prstGeom prst="wedgeRoundRectCallout">
            <a:avLst>
              <a:gd name="adj1" fmla="val -52109"/>
              <a:gd name="adj2" fmla="val 27580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200" dirty="0" smtClean="0">
                <a:solidFill>
                  <a:schemeClr val="tx1"/>
                </a:solidFill>
              </a:rPr>
              <a:t> ぼくたちのグループは</a:t>
            </a:r>
            <a:r>
              <a:rPr kumimoji="1" lang="en-US" altLang="ja-JP" sz="3200" dirty="0" smtClean="0">
                <a:solidFill>
                  <a:schemeClr val="tx1"/>
                </a:solidFill>
              </a:rPr>
              <a:t>『</a:t>
            </a:r>
            <a:r>
              <a:rPr kumimoji="1" lang="ja-JP" altLang="en-US" sz="3200" dirty="0" smtClean="0">
                <a:solidFill>
                  <a:srgbClr val="FF0000"/>
                </a:solidFill>
              </a:rPr>
              <a:t>学級のキャラクターをつくろう</a:t>
            </a:r>
            <a:r>
              <a:rPr kumimoji="1" lang="en-US" altLang="ja-JP" sz="3200" dirty="0" smtClean="0">
                <a:solidFill>
                  <a:schemeClr val="tx1"/>
                </a:solidFill>
              </a:rPr>
              <a:t>』</a:t>
            </a:r>
            <a:r>
              <a:rPr kumimoji="1" lang="ja-JP" altLang="en-US" sz="3200" dirty="0" smtClean="0">
                <a:solidFill>
                  <a:schemeClr val="tx1"/>
                </a:solidFill>
              </a:rPr>
              <a:t>を</a:t>
            </a:r>
            <a:endParaRPr kumimoji="1" lang="en-US" altLang="ja-JP" sz="3200" dirty="0" smtClean="0">
              <a:solidFill>
                <a:schemeClr val="tx1"/>
              </a:solidFill>
            </a:endParaRPr>
          </a:p>
          <a:p>
            <a:r>
              <a:rPr lang="en-US" altLang="ja-JP" sz="3200" dirty="0">
                <a:solidFill>
                  <a:schemeClr val="tx1"/>
                </a:solidFill>
              </a:rPr>
              <a:t> </a:t>
            </a:r>
            <a:r>
              <a:rPr kumimoji="1" lang="ja-JP" altLang="en-US" sz="3200" dirty="0" smtClean="0">
                <a:solidFill>
                  <a:schemeClr val="tx1"/>
                </a:solidFill>
              </a:rPr>
              <a:t>選びました。</a:t>
            </a:r>
            <a:endParaRPr lang="en-US" altLang="ja-JP" sz="3200" dirty="0">
              <a:solidFill>
                <a:schemeClr val="tx1"/>
              </a:solidFill>
            </a:endParaRPr>
          </a:p>
          <a:p>
            <a:r>
              <a:rPr kumimoji="1" lang="ja-JP" altLang="en-US" sz="3200" dirty="0" smtClean="0">
                <a:solidFill>
                  <a:schemeClr val="tx1"/>
                </a:solidFill>
              </a:rPr>
              <a:t> みんなで考えたキャラクターがあると，楽しいクラスになり</a:t>
            </a:r>
            <a:endParaRPr kumimoji="1" lang="en-US" altLang="ja-JP" sz="3200" dirty="0" smtClean="0">
              <a:solidFill>
                <a:schemeClr val="tx1"/>
              </a:solidFill>
            </a:endParaRPr>
          </a:p>
          <a:p>
            <a:r>
              <a:rPr lang="en-US" altLang="ja-JP" sz="3200" dirty="0">
                <a:solidFill>
                  <a:schemeClr val="tx1"/>
                </a:solidFill>
              </a:rPr>
              <a:t> </a:t>
            </a:r>
            <a:r>
              <a:rPr kumimoji="1" lang="ja-JP" altLang="en-US" sz="3200" dirty="0" smtClean="0">
                <a:solidFill>
                  <a:schemeClr val="tx1"/>
                </a:solidFill>
              </a:rPr>
              <a:t>そうだからです。</a:t>
            </a:r>
            <a:endParaRPr kumimoji="1" lang="en-US" altLang="ja-JP" sz="3200" dirty="0" smtClean="0">
              <a:solidFill>
                <a:schemeClr val="tx1"/>
              </a:solidFill>
            </a:endParaRPr>
          </a:p>
        </p:txBody>
      </p:sp>
      <p:sp>
        <p:nvSpPr>
          <p:cNvPr id="8" name="円/楕円 7">
            <a:hlinkClick r:id="rId5" action="ppaction://hlinksldjump"/>
          </p:cNvPr>
          <p:cNvSpPr/>
          <p:nvPr/>
        </p:nvSpPr>
        <p:spPr>
          <a:xfrm>
            <a:off x="9874503" y="6352274"/>
            <a:ext cx="1050201" cy="420125"/>
          </a:xfrm>
          <a:prstGeom prst="ellipse">
            <a:avLst/>
          </a:prstGeom>
          <a:solidFill>
            <a:srgbClr val="FFCC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solidFill>
                  <a:schemeClr val="tx1"/>
                </a:solidFill>
              </a:rPr>
              <a:t>やってみよう</a:t>
            </a:r>
            <a:endParaRPr lang="en-US" altLang="ja-JP" sz="1200" dirty="0" smtClean="0">
              <a:solidFill>
                <a:schemeClr val="tx1"/>
              </a:solidFill>
            </a:endParaRPr>
          </a:p>
        </p:txBody>
      </p:sp>
      <p:sp>
        <p:nvSpPr>
          <p:cNvPr id="9" name="円/楕円 8">
            <a:hlinkClick r:id="rId6" action="ppaction://hlinksldjump"/>
          </p:cNvPr>
          <p:cNvSpPr/>
          <p:nvPr/>
        </p:nvSpPr>
        <p:spPr>
          <a:xfrm>
            <a:off x="11045529" y="6352274"/>
            <a:ext cx="1050201" cy="420125"/>
          </a:xfrm>
          <a:prstGeom prst="ellipse">
            <a:avLst/>
          </a:prstGeom>
          <a:solidFill>
            <a:srgbClr val="FFCC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 dirty="0" smtClean="0">
                <a:solidFill>
                  <a:schemeClr val="tx1"/>
                </a:solidFill>
              </a:rPr>
              <a:t>TOP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59" r="3137" b="10520"/>
          <a:stretch/>
        </p:blipFill>
        <p:spPr>
          <a:xfrm>
            <a:off x="5159943" y="904757"/>
            <a:ext cx="1709978" cy="817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角丸四角形吹き出し 10"/>
          <p:cNvSpPr/>
          <p:nvPr/>
        </p:nvSpPr>
        <p:spPr>
          <a:xfrm>
            <a:off x="1184022" y="898320"/>
            <a:ext cx="3891043" cy="690804"/>
          </a:xfrm>
          <a:prstGeom prst="wedgeRoundRectCallout">
            <a:avLst>
              <a:gd name="adj1" fmla="val 54368"/>
              <a:gd name="adj2" fmla="val -1628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 smtClean="0">
                <a:solidFill>
                  <a:schemeClr val="tx1"/>
                </a:solidFill>
              </a:rPr>
              <a:t>クラスみんなのことをもっと知りたいな</a:t>
            </a:r>
            <a:r>
              <a:rPr kumimoji="1" lang="ja-JP" altLang="en-US" dirty="0" smtClean="0">
                <a:solidFill>
                  <a:schemeClr val="tx1"/>
                </a:solidFill>
              </a:rPr>
              <a:t>。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角丸四角形吹き出し 11"/>
          <p:cNvSpPr/>
          <p:nvPr/>
        </p:nvSpPr>
        <p:spPr>
          <a:xfrm>
            <a:off x="7090001" y="1000512"/>
            <a:ext cx="3138018" cy="544600"/>
          </a:xfrm>
          <a:prstGeom prst="wedgeRoundRectCallout">
            <a:avLst>
              <a:gd name="adj1" fmla="val -55086"/>
              <a:gd name="adj2" fmla="val -1113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体育館</a:t>
            </a:r>
            <a:r>
              <a:rPr lang="ja-JP" altLang="en-US" dirty="0" smtClean="0">
                <a:solidFill>
                  <a:schemeClr val="tx1"/>
                </a:solidFill>
              </a:rPr>
              <a:t>は</a:t>
            </a:r>
            <a:r>
              <a:rPr lang="ja-JP" altLang="en-US" dirty="0">
                <a:solidFill>
                  <a:schemeClr val="tx1"/>
                </a:solidFill>
              </a:rPr>
              <a:t>勝手</a:t>
            </a:r>
            <a:r>
              <a:rPr lang="ja-JP" altLang="en-US" dirty="0" smtClean="0">
                <a:solidFill>
                  <a:schemeClr val="tx1"/>
                </a:solidFill>
              </a:rPr>
              <a:t>に使えないね</a:t>
            </a:r>
            <a:r>
              <a:rPr kumimoji="1" lang="ja-JP" altLang="en-US" dirty="0" smtClean="0">
                <a:solidFill>
                  <a:schemeClr val="tx1"/>
                </a:solidFill>
              </a:rPr>
              <a:t>。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47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4341" y="197423"/>
            <a:ext cx="892070" cy="1147355"/>
          </a:xfrm>
          <a:prstGeom prst="rect">
            <a:avLst/>
          </a:prstGeom>
        </p:spPr>
      </p:pic>
      <p:sp>
        <p:nvSpPr>
          <p:cNvPr id="3" name="四角形吹き出し 2"/>
          <p:cNvSpPr/>
          <p:nvPr/>
        </p:nvSpPr>
        <p:spPr>
          <a:xfrm>
            <a:off x="1254878" y="300251"/>
            <a:ext cx="5159298" cy="524552"/>
          </a:xfrm>
          <a:prstGeom prst="wedgeRectCallout">
            <a:avLst>
              <a:gd name="adj1" fmla="val -52925"/>
              <a:gd name="adj2" fmla="val -221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spc="300" dirty="0" smtClean="0">
                <a:solidFill>
                  <a:sysClr val="windowText" lastClr="000000"/>
                </a:solidFill>
              </a:rPr>
              <a:t>柱（話し合うこと）を考えてみよう。</a:t>
            </a:r>
            <a:endParaRPr lang="en-US" altLang="ja-JP" sz="2400" spc="30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4" name="メモ 3"/>
          <p:cNvSpPr/>
          <p:nvPr/>
        </p:nvSpPr>
        <p:spPr>
          <a:xfrm>
            <a:off x="1091819" y="1316129"/>
            <a:ext cx="9823105" cy="4402283"/>
          </a:xfrm>
          <a:prstGeom prst="foldedCorner">
            <a:avLst>
              <a:gd name="adj" fmla="val 8177"/>
            </a:avLst>
          </a:prstGeom>
          <a:solidFill>
            <a:schemeClr val="accent6">
              <a:lumMod val="40000"/>
              <a:lumOff val="60000"/>
              <a:alpha val="50000"/>
            </a:schemeClr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1433201" y="1624084"/>
            <a:ext cx="9228776" cy="3698543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3600" spc="300" dirty="0" smtClean="0">
                <a:solidFill>
                  <a:sysClr val="windowText" lastClr="000000"/>
                </a:solidFill>
              </a:rPr>
              <a:t>　①　４</a:t>
            </a:r>
            <a:r>
              <a:rPr lang="ja-JP" altLang="en-US" sz="3600" spc="300" dirty="0">
                <a:solidFill>
                  <a:sysClr val="windowText" lastClr="000000"/>
                </a:solidFill>
              </a:rPr>
              <a:t>～６人のグーループに</a:t>
            </a:r>
            <a:r>
              <a:rPr lang="ja-JP" altLang="en-US" sz="3600" spc="300" dirty="0" smtClean="0">
                <a:solidFill>
                  <a:sysClr val="windowText" lastClr="000000"/>
                </a:solidFill>
              </a:rPr>
              <a:t>なる。</a:t>
            </a:r>
            <a:endParaRPr lang="en-US" altLang="ja-JP" sz="3600" spc="300" dirty="0" smtClean="0">
              <a:solidFill>
                <a:sysClr val="windowText" lastClr="000000"/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sz="3600" spc="300" dirty="0" smtClean="0">
                <a:solidFill>
                  <a:sysClr val="windowText" lastClr="000000"/>
                </a:solidFill>
              </a:rPr>
              <a:t>　②　議題</a:t>
            </a:r>
            <a:r>
              <a:rPr lang="ja-JP" altLang="en-US" sz="3600" spc="300" dirty="0" smtClean="0">
                <a:solidFill>
                  <a:srgbClr val="FF0000"/>
                </a:solidFill>
              </a:rPr>
              <a:t>「どうぞよろしくの会をやろう」</a:t>
            </a:r>
            <a:r>
              <a:rPr lang="ja-JP" altLang="en-US" sz="3600" spc="300" dirty="0" smtClean="0">
                <a:solidFill>
                  <a:sysClr val="windowText" lastClr="000000"/>
                </a:solidFill>
              </a:rPr>
              <a:t>の</a:t>
            </a:r>
            <a:endParaRPr lang="en-US" altLang="ja-JP" sz="3600" spc="300" dirty="0" smtClean="0">
              <a:solidFill>
                <a:sysClr val="windowText" lastClr="000000"/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sz="3600" spc="300" dirty="0" smtClean="0">
                <a:solidFill>
                  <a:sysClr val="windowText" lastClr="000000"/>
                </a:solidFill>
              </a:rPr>
              <a:t>　　 　柱（話し合うこと）を決める。</a:t>
            </a:r>
            <a:endParaRPr lang="en-US" altLang="ja-JP" sz="3600" spc="300" dirty="0" smtClean="0">
              <a:solidFill>
                <a:sysClr val="windowText" lastClr="000000"/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sz="3600" spc="300" dirty="0">
                <a:solidFill>
                  <a:sysClr val="windowText" lastClr="000000"/>
                </a:solidFill>
              </a:rPr>
              <a:t>　</a:t>
            </a:r>
            <a:r>
              <a:rPr lang="ja-JP" altLang="en-US" sz="3600" spc="300" dirty="0" smtClean="0">
                <a:solidFill>
                  <a:sysClr val="windowText" lastClr="000000"/>
                </a:solidFill>
              </a:rPr>
              <a:t>　　</a:t>
            </a:r>
            <a:endParaRPr lang="en-US" altLang="ja-JP" sz="2800" u="sng" dirty="0" smtClean="0">
              <a:solidFill>
                <a:sysClr val="windowText" lastClr="000000"/>
              </a:solidFill>
            </a:endParaRPr>
          </a:p>
        </p:txBody>
      </p:sp>
      <p:sp>
        <p:nvSpPr>
          <p:cNvPr id="11" name="円/楕円 10">
            <a:hlinkClick r:id="rId3" action="ppaction://hlinksldjump"/>
          </p:cNvPr>
          <p:cNvSpPr/>
          <p:nvPr/>
        </p:nvSpPr>
        <p:spPr>
          <a:xfrm>
            <a:off x="10046062" y="6356261"/>
            <a:ext cx="923454" cy="40944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solidFill>
                  <a:schemeClr val="tx1"/>
                </a:solidFill>
              </a:rPr>
              <a:t>すすむ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12" name="円/楕円 11">
            <a:hlinkClick r:id="rId4" action="ppaction://hlinksldjump"/>
          </p:cNvPr>
          <p:cNvSpPr/>
          <p:nvPr/>
        </p:nvSpPr>
        <p:spPr>
          <a:xfrm>
            <a:off x="11064100" y="6345583"/>
            <a:ext cx="1050201" cy="420125"/>
          </a:xfrm>
          <a:prstGeom prst="ellipse">
            <a:avLst/>
          </a:prstGeom>
          <a:solidFill>
            <a:srgbClr val="FFCC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solidFill>
                  <a:schemeClr val="tx1"/>
                </a:solidFill>
              </a:rPr>
              <a:t>やってみよう</a:t>
            </a:r>
            <a:endParaRPr lang="en-US" altLang="ja-JP" sz="1200" dirty="0" smtClean="0">
              <a:solidFill>
                <a:schemeClr val="tx1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202916" y="4503764"/>
            <a:ext cx="7689345" cy="6277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u="sng" spc="300" dirty="0">
                <a:solidFill>
                  <a:sysClr val="windowText" lastClr="000000"/>
                </a:solidFill>
              </a:rPr>
              <a:t>※</a:t>
            </a:r>
            <a:r>
              <a:rPr lang="ja-JP" altLang="en-US" sz="2800" u="sng" spc="300" dirty="0">
                <a:solidFill>
                  <a:sysClr val="windowText" lastClr="000000"/>
                </a:solidFill>
              </a:rPr>
              <a:t>提案理由や話合いのめあては次の</a:t>
            </a:r>
            <a:r>
              <a:rPr lang="ja-JP" altLang="en-US" sz="2800" u="sng" spc="300" dirty="0" smtClean="0">
                <a:solidFill>
                  <a:sysClr val="windowText" lastClr="000000"/>
                </a:solidFill>
              </a:rPr>
              <a:t>ページ</a:t>
            </a:r>
            <a:endParaRPr kumimoji="1" lang="ja-JP" altLang="en-US" sz="2800" spc="300" dirty="0"/>
          </a:p>
        </p:txBody>
      </p:sp>
    </p:spTree>
    <p:extLst>
      <p:ext uri="{BB962C8B-B14F-4D97-AF65-F5344CB8AC3E}">
        <p14:creationId xmlns:p14="http://schemas.microsoft.com/office/powerpoint/2010/main" val="186958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メモ 4"/>
          <p:cNvSpPr/>
          <p:nvPr/>
        </p:nvSpPr>
        <p:spPr>
          <a:xfrm>
            <a:off x="592740" y="986919"/>
            <a:ext cx="10867377" cy="5118704"/>
          </a:xfrm>
          <a:prstGeom prst="foldedCorner">
            <a:avLst>
              <a:gd name="adj" fmla="val 6178"/>
            </a:avLst>
          </a:prstGeom>
          <a:solidFill>
            <a:schemeClr val="accent6">
              <a:lumMod val="40000"/>
              <a:lumOff val="60000"/>
              <a:alpha val="50000"/>
            </a:schemeClr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  <p:sp>
        <p:nvSpPr>
          <p:cNvPr id="2" name="正方形/長方形 1"/>
          <p:cNvSpPr/>
          <p:nvPr/>
        </p:nvSpPr>
        <p:spPr>
          <a:xfrm>
            <a:off x="838785" y="2678720"/>
            <a:ext cx="10366028" cy="141977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800" spc="300" dirty="0" smtClean="0">
                <a:solidFill>
                  <a:srgbClr val="FF0000"/>
                </a:solidFill>
              </a:rPr>
              <a:t>　提案理由</a:t>
            </a:r>
            <a:endParaRPr lang="en-US" altLang="ja-JP" sz="2800" spc="300" dirty="0">
              <a:solidFill>
                <a:srgbClr val="FF0000"/>
              </a:solidFill>
            </a:endParaRPr>
          </a:p>
          <a:p>
            <a:r>
              <a:rPr lang="ja-JP" altLang="en-US" sz="2800" spc="300" dirty="0" smtClean="0">
                <a:solidFill>
                  <a:schemeClr val="tx1"/>
                </a:solidFill>
              </a:rPr>
              <a:t>　　今</a:t>
            </a:r>
            <a:r>
              <a:rPr lang="ja-JP" altLang="en-US" sz="2800" spc="300" dirty="0">
                <a:solidFill>
                  <a:schemeClr val="tx1"/>
                </a:solidFill>
              </a:rPr>
              <a:t>までちがうクラスだった友達のことを知ったり，</a:t>
            </a:r>
            <a:r>
              <a:rPr lang="ja-JP" altLang="en-US" sz="2800" spc="300" dirty="0" smtClean="0">
                <a:solidFill>
                  <a:schemeClr val="tx1"/>
                </a:solidFill>
              </a:rPr>
              <a:t>もっと</a:t>
            </a:r>
            <a:endParaRPr lang="en-US" altLang="ja-JP" sz="2800" spc="300" dirty="0" smtClean="0">
              <a:solidFill>
                <a:schemeClr val="tx1"/>
              </a:solidFill>
            </a:endParaRPr>
          </a:p>
          <a:p>
            <a:r>
              <a:rPr lang="ja-JP" altLang="en-US" sz="2800" spc="300" dirty="0">
                <a:solidFill>
                  <a:schemeClr val="tx1"/>
                </a:solidFill>
              </a:rPr>
              <a:t>　</a:t>
            </a:r>
            <a:r>
              <a:rPr lang="ja-JP" altLang="en-US" sz="2800" spc="300" dirty="0" smtClean="0">
                <a:solidFill>
                  <a:schemeClr val="tx1"/>
                </a:solidFill>
              </a:rPr>
              <a:t>　仲よく</a:t>
            </a:r>
            <a:r>
              <a:rPr lang="ja-JP" altLang="en-US" sz="2800" spc="300" dirty="0">
                <a:solidFill>
                  <a:schemeClr val="tx1"/>
                </a:solidFill>
              </a:rPr>
              <a:t>なったりしたいと思ったから。</a:t>
            </a:r>
            <a:endParaRPr lang="en-US" altLang="ja-JP" sz="2800" spc="300" dirty="0">
              <a:solidFill>
                <a:schemeClr val="tx1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829265" y="4363509"/>
            <a:ext cx="10375863" cy="1355636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800" spc="300" dirty="0" smtClean="0">
                <a:solidFill>
                  <a:srgbClr val="FF0000"/>
                </a:solidFill>
              </a:rPr>
              <a:t>　話合い</a:t>
            </a:r>
            <a:r>
              <a:rPr lang="ja-JP" altLang="en-US" sz="2800" spc="300" dirty="0">
                <a:solidFill>
                  <a:srgbClr val="FF0000"/>
                </a:solidFill>
              </a:rPr>
              <a:t>のめあて</a:t>
            </a:r>
            <a:endParaRPr lang="en-US" altLang="ja-JP" sz="2800" spc="300" dirty="0">
              <a:solidFill>
                <a:srgbClr val="FF0000"/>
              </a:solidFill>
            </a:endParaRPr>
          </a:p>
          <a:p>
            <a:r>
              <a:rPr lang="ja-JP" altLang="en-US" sz="2800" spc="300" dirty="0" smtClean="0">
                <a:solidFill>
                  <a:schemeClr val="tx1"/>
                </a:solidFill>
              </a:rPr>
              <a:t>　　・</a:t>
            </a:r>
            <a:r>
              <a:rPr lang="ja-JP" altLang="en-US" sz="2800" spc="300" dirty="0">
                <a:solidFill>
                  <a:schemeClr val="tx1"/>
                </a:solidFill>
              </a:rPr>
              <a:t>新しい友達が増えるような集会の内容と工夫を決めよう。</a:t>
            </a:r>
            <a:endParaRPr lang="en-US" altLang="ja-JP" sz="2800" spc="300" dirty="0">
              <a:solidFill>
                <a:schemeClr val="tx1"/>
              </a:solidFill>
            </a:endParaRPr>
          </a:p>
          <a:p>
            <a:r>
              <a:rPr lang="ja-JP" altLang="en-US" sz="2800" spc="300" dirty="0" smtClean="0">
                <a:solidFill>
                  <a:schemeClr val="tx1"/>
                </a:solidFill>
              </a:rPr>
              <a:t>　　・</a:t>
            </a:r>
            <a:r>
              <a:rPr lang="ja-JP" altLang="en-US" sz="2800" spc="300" dirty="0">
                <a:solidFill>
                  <a:schemeClr val="tx1"/>
                </a:solidFill>
              </a:rPr>
              <a:t>なるべく多くの人の考えを生かせるようにしよう。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834849" y="1269675"/>
            <a:ext cx="10370094" cy="1139292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800" spc="300" dirty="0" smtClean="0">
                <a:solidFill>
                  <a:srgbClr val="FF0000"/>
                </a:solidFill>
              </a:rPr>
              <a:t>　議題</a:t>
            </a:r>
            <a:endParaRPr lang="en-US" altLang="ja-JP" sz="2800" spc="300" dirty="0">
              <a:solidFill>
                <a:srgbClr val="FF0000"/>
              </a:solidFill>
            </a:endParaRPr>
          </a:p>
          <a:p>
            <a:r>
              <a:rPr lang="ja-JP" altLang="en-US" sz="2800" spc="300" dirty="0">
                <a:solidFill>
                  <a:schemeClr val="tx1"/>
                </a:solidFill>
              </a:rPr>
              <a:t>　</a:t>
            </a:r>
            <a:r>
              <a:rPr lang="ja-JP" altLang="en-US" sz="2800" spc="300" dirty="0" smtClean="0">
                <a:solidFill>
                  <a:schemeClr val="tx1"/>
                </a:solidFill>
              </a:rPr>
              <a:t>　</a:t>
            </a:r>
            <a:r>
              <a:rPr lang="ja-JP" altLang="en-US" sz="3600" spc="300" dirty="0" smtClean="0">
                <a:solidFill>
                  <a:schemeClr val="tx1"/>
                </a:solidFill>
              </a:rPr>
              <a:t>どうぞよろしくの会をやろう </a:t>
            </a:r>
            <a:endParaRPr lang="en-US" altLang="ja-JP" sz="3600" spc="300" dirty="0">
              <a:solidFill>
                <a:schemeClr val="tx1"/>
              </a:solidFill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358" y="91493"/>
            <a:ext cx="733333" cy="943192"/>
          </a:xfrm>
          <a:prstGeom prst="rect">
            <a:avLst/>
          </a:prstGeom>
        </p:spPr>
      </p:pic>
      <p:sp>
        <p:nvSpPr>
          <p:cNvPr id="7" name="四角形吹き出し 6"/>
          <p:cNvSpPr/>
          <p:nvPr/>
        </p:nvSpPr>
        <p:spPr>
          <a:xfrm>
            <a:off x="901988" y="192946"/>
            <a:ext cx="4625355" cy="447018"/>
          </a:xfrm>
          <a:prstGeom prst="wedgeRectCallout">
            <a:avLst>
              <a:gd name="adj1" fmla="val -52925"/>
              <a:gd name="adj2" fmla="val -221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spc="300" dirty="0" smtClean="0">
                <a:solidFill>
                  <a:sysClr val="windowText" lastClr="000000"/>
                </a:solidFill>
              </a:rPr>
              <a:t>柱（話し合うこと）を考えよう。</a:t>
            </a:r>
            <a:endParaRPr lang="en-US" altLang="ja-JP" sz="2400" spc="30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8" name="円/楕円 7">
            <a:hlinkClick r:id="rId3" action="ppaction://hlinksldjump"/>
          </p:cNvPr>
          <p:cNvSpPr/>
          <p:nvPr/>
        </p:nvSpPr>
        <p:spPr>
          <a:xfrm>
            <a:off x="10036635" y="6364940"/>
            <a:ext cx="923454" cy="40944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solidFill>
                  <a:schemeClr val="tx1"/>
                </a:solidFill>
              </a:rPr>
              <a:t>すすむ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9" name="円/楕円 8">
            <a:hlinkClick r:id="rId4" action="ppaction://hlinksldjump"/>
          </p:cNvPr>
          <p:cNvSpPr/>
          <p:nvPr/>
        </p:nvSpPr>
        <p:spPr>
          <a:xfrm>
            <a:off x="11054673" y="6354262"/>
            <a:ext cx="1050201" cy="420125"/>
          </a:xfrm>
          <a:prstGeom prst="ellipse">
            <a:avLst/>
          </a:prstGeom>
          <a:solidFill>
            <a:srgbClr val="FFCC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solidFill>
                  <a:schemeClr val="tx1"/>
                </a:solidFill>
              </a:rPr>
              <a:t>やってみよう</a:t>
            </a:r>
            <a:endParaRPr lang="en-US" altLang="ja-JP" sz="1200" dirty="0" smtClean="0">
              <a:solidFill>
                <a:schemeClr val="tx1"/>
              </a:solidFill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59" r="3137" b="10520"/>
          <a:stretch/>
        </p:blipFill>
        <p:spPr>
          <a:xfrm>
            <a:off x="9676167" y="154505"/>
            <a:ext cx="2156688" cy="1031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82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8222" y="176366"/>
            <a:ext cx="902769" cy="1161116"/>
          </a:xfrm>
          <a:prstGeom prst="rect">
            <a:avLst/>
          </a:prstGeom>
        </p:spPr>
      </p:pic>
      <p:sp>
        <p:nvSpPr>
          <p:cNvPr id="3" name="四角形吹き出し 2"/>
          <p:cNvSpPr/>
          <p:nvPr/>
        </p:nvSpPr>
        <p:spPr>
          <a:xfrm>
            <a:off x="1317303" y="177942"/>
            <a:ext cx="7160115" cy="577833"/>
          </a:xfrm>
          <a:prstGeom prst="wedgeRectCallout">
            <a:avLst>
              <a:gd name="adj1" fmla="val -52263"/>
              <a:gd name="adj2" fmla="val -255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spc="300" dirty="0" smtClean="0">
                <a:solidFill>
                  <a:sysClr val="windowText" lastClr="000000"/>
                </a:solidFill>
              </a:rPr>
              <a:t>スマイル学級では，こんな</a:t>
            </a:r>
            <a:r>
              <a:rPr lang="ja-JP" altLang="en-US" sz="2800" spc="300" dirty="0">
                <a:solidFill>
                  <a:sysClr val="windowText" lastClr="000000"/>
                </a:solidFill>
              </a:rPr>
              <a:t>柱</a:t>
            </a:r>
            <a:r>
              <a:rPr lang="ja-JP" altLang="en-US" sz="2800" spc="300" dirty="0" smtClean="0">
                <a:solidFill>
                  <a:sysClr val="windowText" lastClr="000000"/>
                </a:solidFill>
              </a:rPr>
              <a:t>を</a:t>
            </a:r>
            <a:r>
              <a:rPr lang="ja-JP" altLang="en-US" sz="2800" spc="300" dirty="0">
                <a:solidFill>
                  <a:sysClr val="windowText" lastClr="000000"/>
                </a:solidFill>
              </a:rPr>
              <a:t>考えたよ</a:t>
            </a:r>
            <a:r>
              <a:rPr lang="ja-JP" altLang="en-US" sz="2800" spc="300" dirty="0" smtClean="0">
                <a:solidFill>
                  <a:sysClr val="windowText" lastClr="000000"/>
                </a:solidFill>
              </a:rPr>
              <a:t>。</a:t>
            </a:r>
            <a:endParaRPr lang="en-US" altLang="ja-JP" sz="2800" spc="300" dirty="0" smtClean="0">
              <a:solidFill>
                <a:sysClr val="windowText" lastClr="000000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5838" y="2705356"/>
            <a:ext cx="1334820" cy="1813870"/>
          </a:xfrm>
          <a:prstGeom prst="rect">
            <a:avLst/>
          </a:prstGeom>
        </p:spPr>
      </p:pic>
      <p:sp>
        <p:nvSpPr>
          <p:cNvPr id="6" name="角丸四角形吹き出し 5"/>
          <p:cNvSpPr/>
          <p:nvPr/>
        </p:nvSpPr>
        <p:spPr>
          <a:xfrm>
            <a:off x="2779064" y="1122781"/>
            <a:ext cx="7255279" cy="2912338"/>
          </a:xfrm>
          <a:prstGeom prst="wedgeRoundRectCallout">
            <a:avLst>
              <a:gd name="adj1" fmla="val -54160"/>
              <a:gd name="adj2" fmla="val 28321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3600" spc="300" dirty="0" smtClean="0">
                <a:solidFill>
                  <a:schemeClr val="tx1"/>
                </a:solidFill>
              </a:rPr>
              <a:t>　柱１「</a:t>
            </a:r>
            <a:r>
              <a:rPr lang="ja-JP" altLang="en-US" sz="3600" spc="300" dirty="0" smtClean="0">
                <a:solidFill>
                  <a:srgbClr val="FF0000"/>
                </a:solidFill>
              </a:rPr>
              <a:t>何のゲームをするか</a:t>
            </a:r>
            <a:r>
              <a:rPr lang="ja-JP" altLang="en-US" sz="3600" spc="300" dirty="0" smtClean="0">
                <a:solidFill>
                  <a:schemeClr val="tx1"/>
                </a:solidFill>
              </a:rPr>
              <a:t>」</a:t>
            </a:r>
            <a:endParaRPr lang="en-US" altLang="ja-JP" sz="3600" spc="3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kumimoji="1" lang="ja-JP" altLang="en-US" sz="3600" spc="300" dirty="0" smtClean="0">
                <a:solidFill>
                  <a:schemeClr val="tx1"/>
                </a:solidFill>
              </a:rPr>
              <a:t>　柱２「</a:t>
            </a:r>
            <a:r>
              <a:rPr kumimoji="1" lang="ja-JP" altLang="en-US" sz="3600" spc="300" dirty="0" smtClean="0">
                <a:solidFill>
                  <a:srgbClr val="FF0000"/>
                </a:solidFill>
              </a:rPr>
              <a:t>どんな工夫ができるか</a:t>
            </a:r>
            <a:r>
              <a:rPr kumimoji="1" lang="ja-JP" altLang="en-US" sz="3600" spc="300" dirty="0" smtClean="0">
                <a:solidFill>
                  <a:schemeClr val="tx1"/>
                </a:solidFill>
              </a:rPr>
              <a:t>」</a:t>
            </a:r>
            <a:endParaRPr kumimoji="1" lang="en-US" altLang="ja-JP" sz="3600" spc="3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kumimoji="1" lang="ja-JP" altLang="en-US" sz="3600" spc="300" dirty="0" smtClean="0">
                <a:solidFill>
                  <a:schemeClr val="tx1"/>
                </a:solidFill>
              </a:rPr>
              <a:t>　を考えたよ。</a:t>
            </a:r>
            <a:endParaRPr kumimoji="1" lang="en-US" altLang="ja-JP" sz="3600" spc="300" dirty="0" smtClean="0">
              <a:solidFill>
                <a:schemeClr val="tx1"/>
              </a:solidFill>
            </a:endParaRPr>
          </a:p>
        </p:txBody>
      </p:sp>
      <p:sp>
        <p:nvSpPr>
          <p:cNvPr id="7" name="角丸四角形吹き出し 6"/>
          <p:cNvSpPr/>
          <p:nvPr/>
        </p:nvSpPr>
        <p:spPr>
          <a:xfrm>
            <a:off x="2765279" y="4456717"/>
            <a:ext cx="7920781" cy="1586218"/>
          </a:xfrm>
          <a:prstGeom prst="wedgeRoundRectCallout">
            <a:avLst>
              <a:gd name="adj1" fmla="val -52988"/>
              <a:gd name="adj2" fmla="val -26693"/>
              <a:gd name="adj3" fmla="val 16667"/>
            </a:avLst>
          </a:prstGeom>
          <a:solidFill>
            <a:srgbClr val="FFFF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3600" spc="300" dirty="0">
                <a:solidFill>
                  <a:schemeClr val="tx1"/>
                </a:solidFill>
              </a:rPr>
              <a:t>計画</a:t>
            </a:r>
            <a:r>
              <a:rPr lang="ja-JP" altLang="en-US" sz="3600" spc="300" dirty="0" smtClean="0">
                <a:solidFill>
                  <a:schemeClr val="tx1"/>
                </a:solidFill>
              </a:rPr>
              <a:t>委員になったら，今グループで考えたようにしていけばいいんだね。</a:t>
            </a:r>
            <a:endParaRPr lang="en-US" altLang="ja-JP" sz="3600" spc="300" dirty="0" smtClean="0">
              <a:solidFill>
                <a:schemeClr val="tx1"/>
              </a:solidFill>
            </a:endParaRPr>
          </a:p>
        </p:txBody>
      </p:sp>
      <p:sp>
        <p:nvSpPr>
          <p:cNvPr id="8" name="円/楕円 7">
            <a:hlinkClick r:id="rId4" action="ppaction://hlinksldjump"/>
          </p:cNvPr>
          <p:cNvSpPr/>
          <p:nvPr/>
        </p:nvSpPr>
        <p:spPr>
          <a:xfrm>
            <a:off x="9827368" y="6352274"/>
            <a:ext cx="1050201" cy="420125"/>
          </a:xfrm>
          <a:prstGeom prst="ellipse">
            <a:avLst/>
          </a:prstGeom>
          <a:solidFill>
            <a:srgbClr val="FFCC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solidFill>
                  <a:schemeClr val="tx1"/>
                </a:solidFill>
              </a:rPr>
              <a:t>やってみよう</a:t>
            </a:r>
            <a:endParaRPr lang="en-US" altLang="ja-JP" sz="1200" dirty="0" smtClean="0">
              <a:solidFill>
                <a:schemeClr val="tx1"/>
              </a:solidFill>
            </a:endParaRPr>
          </a:p>
        </p:txBody>
      </p:sp>
      <p:sp>
        <p:nvSpPr>
          <p:cNvPr id="9" name="円/楕円 8">
            <a:hlinkClick r:id="rId5" action="ppaction://hlinksldjump"/>
          </p:cNvPr>
          <p:cNvSpPr/>
          <p:nvPr/>
        </p:nvSpPr>
        <p:spPr>
          <a:xfrm>
            <a:off x="11017248" y="6352274"/>
            <a:ext cx="1050201" cy="420125"/>
          </a:xfrm>
          <a:prstGeom prst="ellipse">
            <a:avLst/>
          </a:prstGeom>
          <a:solidFill>
            <a:srgbClr val="FFCC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 dirty="0" smtClean="0">
                <a:solidFill>
                  <a:schemeClr val="tx1"/>
                </a:solidFill>
              </a:rPr>
              <a:t>TOP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2026" y="3927402"/>
            <a:ext cx="1306321" cy="166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74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59" r="3137" b="10520"/>
          <a:stretch/>
        </p:blipFill>
        <p:spPr>
          <a:xfrm>
            <a:off x="3173512" y="3782085"/>
            <a:ext cx="5149237" cy="2462288"/>
          </a:xfrm>
          <a:prstGeom prst="rect">
            <a:avLst/>
          </a:prstGeom>
        </p:spPr>
      </p:pic>
      <p:sp>
        <p:nvSpPr>
          <p:cNvPr id="3" name="雲形吹き出し 2"/>
          <p:cNvSpPr/>
          <p:nvPr/>
        </p:nvSpPr>
        <p:spPr>
          <a:xfrm>
            <a:off x="320617" y="1066818"/>
            <a:ext cx="5305531" cy="1766471"/>
          </a:xfrm>
          <a:prstGeom prst="cloudCallout">
            <a:avLst>
              <a:gd name="adj1" fmla="val 10393"/>
              <a:gd name="adj2" fmla="val 97963"/>
            </a:avLst>
          </a:prstGeom>
          <a:solidFill>
            <a:srgbClr val="FFCCFF"/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</a:rPr>
              <a:t>学級会って何だろう？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4" name="雲形吹き出し 3"/>
          <p:cNvSpPr/>
          <p:nvPr/>
        </p:nvSpPr>
        <p:spPr>
          <a:xfrm>
            <a:off x="6206577" y="1204110"/>
            <a:ext cx="5354698" cy="1756059"/>
          </a:xfrm>
          <a:prstGeom prst="cloudCallout">
            <a:avLst>
              <a:gd name="adj1" fmla="val -15171"/>
              <a:gd name="adj2" fmla="val 8828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</a:rPr>
              <a:t>学級会</a:t>
            </a:r>
            <a:r>
              <a:rPr lang="ja-JP" altLang="en-US" sz="2800" dirty="0" smtClean="0">
                <a:solidFill>
                  <a:schemeClr val="tx1"/>
                </a:solidFill>
              </a:rPr>
              <a:t>の進め方は？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7" name="右矢印 6">
            <a:hlinkClick r:id="rId3" action="ppaction://hlinksldjump"/>
          </p:cNvPr>
          <p:cNvSpPr/>
          <p:nvPr/>
        </p:nvSpPr>
        <p:spPr>
          <a:xfrm>
            <a:off x="3060071" y="2248818"/>
            <a:ext cx="591228" cy="424631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右矢印 7">
            <a:hlinkClick r:id="rId4" action="ppaction://hlinksldjump"/>
          </p:cNvPr>
          <p:cNvSpPr/>
          <p:nvPr/>
        </p:nvSpPr>
        <p:spPr>
          <a:xfrm>
            <a:off x="9077702" y="2374685"/>
            <a:ext cx="591228" cy="424631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>
            <a:hlinkClick r:id="rId5" action="ppaction://hlinksldjump"/>
          </p:cNvPr>
          <p:cNvSpPr/>
          <p:nvPr/>
        </p:nvSpPr>
        <p:spPr>
          <a:xfrm>
            <a:off x="10847637" y="6324779"/>
            <a:ext cx="1050201" cy="408907"/>
          </a:xfrm>
          <a:prstGeom prst="ellipse">
            <a:avLst/>
          </a:prstGeom>
          <a:solidFill>
            <a:srgbClr val="FFCC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 dirty="0" smtClean="0">
                <a:solidFill>
                  <a:schemeClr val="tx1"/>
                </a:solidFill>
              </a:rPr>
              <a:t>TOP</a:t>
            </a:r>
          </a:p>
        </p:txBody>
      </p:sp>
      <p:sp>
        <p:nvSpPr>
          <p:cNvPr id="9" name="円/楕円 8"/>
          <p:cNvSpPr/>
          <p:nvPr/>
        </p:nvSpPr>
        <p:spPr>
          <a:xfrm>
            <a:off x="136682" y="72428"/>
            <a:ext cx="1547264" cy="461728"/>
          </a:xfrm>
          <a:prstGeom prst="ellipse">
            <a:avLst/>
          </a:prstGeom>
          <a:solidFill>
            <a:srgbClr val="CCCCFF">
              <a:alpha val="54902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spc="300" dirty="0">
                <a:solidFill>
                  <a:schemeClr val="tx1"/>
                </a:solidFill>
              </a:rPr>
              <a:t>もくじ</a:t>
            </a:r>
            <a:endParaRPr kumimoji="1" lang="ja-JP" altLang="en-US" sz="2000" spc="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89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円/楕円 1"/>
          <p:cNvSpPr/>
          <p:nvPr/>
        </p:nvSpPr>
        <p:spPr>
          <a:xfrm>
            <a:off x="122767" y="105755"/>
            <a:ext cx="1709350" cy="4278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>
                <a:solidFill>
                  <a:schemeClr val="tx1"/>
                </a:solidFill>
              </a:rPr>
              <a:t>進め方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59" r="3137" b="10520"/>
          <a:stretch/>
        </p:blipFill>
        <p:spPr>
          <a:xfrm>
            <a:off x="226002" y="5664308"/>
            <a:ext cx="1548092" cy="1063782"/>
          </a:xfrm>
          <a:prstGeom prst="rect">
            <a:avLst/>
          </a:prstGeom>
        </p:spPr>
      </p:pic>
      <p:sp>
        <p:nvSpPr>
          <p:cNvPr id="4" name="雲形吹き出し 3"/>
          <p:cNvSpPr/>
          <p:nvPr/>
        </p:nvSpPr>
        <p:spPr>
          <a:xfrm>
            <a:off x="146221" y="165529"/>
            <a:ext cx="11899557" cy="4997818"/>
          </a:xfrm>
          <a:prstGeom prst="cloudCallout">
            <a:avLst>
              <a:gd name="adj1" fmla="val -42347"/>
              <a:gd name="adj2" fmla="val 56546"/>
            </a:avLst>
          </a:prstGeom>
          <a:solidFill>
            <a:schemeClr val="accent6">
              <a:lumMod val="20000"/>
              <a:lumOff val="80000"/>
              <a:alpha val="49804"/>
            </a:schemeClr>
          </a:solidFill>
          <a:ln w="12700">
            <a:solidFill>
              <a:schemeClr val="accent6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1767893" y="919737"/>
            <a:ext cx="3917564" cy="104294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学級会</a:t>
            </a:r>
            <a:r>
              <a:rPr lang="ja-JP" altLang="en-US" sz="2400" dirty="0" smtClean="0">
                <a:solidFill>
                  <a:schemeClr val="tx1"/>
                </a:solidFill>
              </a:rPr>
              <a:t>の流れ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1767893" y="3446170"/>
            <a:ext cx="3917564" cy="104294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ja-JP" altLang="en-US" sz="2400" dirty="0" smtClean="0">
                <a:solidFill>
                  <a:schemeClr val="tx1"/>
                </a:solidFill>
              </a:rPr>
              <a:t>話合いで大切なこと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832117" y="2155753"/>
            <a:ext cx="3917564" cy="104294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ja-JP" altLang="en-US" sz="2400" dirty="0" smtClean="0">
                <a:solidFill>
                  <a:schemeClr val="tx1"/>
                </a:solidFill>
              </a:rPr>
              <a:t>話合いの</a:t>
            </a:r>
            <a:r>
              <a:rPr lang="ja-JP" altLang="en-US" sz="2400" dirty="0">
                <a:solidFill>
                  <a:schemeClr val="tx1"/>
                </a:solidFill>
              </a:rPr>
              <a:t>流れ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6462446" y="1195056"/>
            <a:ext cx="4048129" cy="104294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ja-JP" altLang="en-US" sz="2400" dirty="0">
                <a:solidFill>
                  <a:schemeClr val="tx1"/>
                </a:solidFill>
              </a:rPr>
              <a:t>計画</a:t>
            </a:r>
            <a:r>
              <a:rPr lang="ja-JP" altLang="en-US" sz="2400" dirty="0" smtClean="0">
                <a:solidFill>
                  <a:schemeClr val="tx1"/>
                </a:solidFill>
              </a:rPr>
              <a:t>委員会</a:t>
            </a:r>
            <a:r>
              <a:rPr lang="ja-JP" altLang="en-US" sz="2400" dirty="0">
                <a:solidFill>
                  <a:schemeClr val="tx1"/>
                </a:solidFill>
              </a:rPr>
              <a:t>について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6462447" y="2684623"/>
            <a:ext cx="3917564" cy="104294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ja-JP" altLang="en-US" sz="2400" dirty="0" smtClean="0">
                <a:solidFill>
                  <a:schemeClr val="tx1"/>
                </a:solidFill>
              </a:rPr>
              <a:t>議題について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24" name="右矢印 23">
            <a:hlinkClick r:id="rId3" action="ppaction://hlinksldjump"/>
          </p:cNvPr>
          <p:cNvSpPr/>
          <p:nvPr/>
        </p:nvSpPr>
        <p:spPr>
          <a:xfrm>
            <a:off x="3917863" y="4021066"/>
            <a:ext cx="624689" cy="381101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右矢印 24">
            <a:hlinkClick r:id="rId4" action="ppaction://hlinksldjump"/>
          </p:cNvPr>
          <p:cNvSpPr/>
          <p:nvPr/>
        </p:nvSpPr>
        <p:spPr>
          <a:xfrm>
            <a:off x="3917863" y="2745968"/>
            <a:ext cx="624689" cy="381101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右矢印 25">
            <a:hlinkClick r:id="rId5" action="ppaction://hlinksldjump"/>
          </p:cNvPr>
          <p:cNvSpPr/>
          <p:nvPr/>
        </p:nvSpPr>
        <p:spPr>
          <a:xfrm>
            <a:off x="3917863" y="1492493"/>
            <a:ext cx="624689" cy="381101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右矢印 26">
            <a:hlinkClick r:id="rId6" action="ppaction://hlinksldjump"/>
          </p:cNvPr>
          <p:cNvSpPr/>
          <p:nvPr/>
        </p:nvSpPr>
        <p:spPr>
          <a:xfrm>
            <a:off x="8727541" y="1765425"/>
            <a:ext cx="624689" cy="381101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右矢印 27">
            <a:hlinkClick r:id="rId7" action="ppaction://hlinksldjump"/>
          </p:cNvPr>
          <p:cNvSpPr/>
          <p:nvPr/>
        </p:nvSpPr>
        <p:spPr>
          <a:xfrm>
            <a:off x="8727541" y="3269166"/>
            <a:ext cx="624689" cy="381101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>
            <a:hlinkClick r:id="rId8" action="ppaction://hlinksldjump"/>
          </p:cNvPr>
          <p:cNvSpPr/>
          <p:nvPr/>
        </p:nvSpPr>
        <p:spPr>
          <a:xfrm>
            <a:off x="10963748" y="6310265"/>
            <a:ext cx="1050201" cy="408907"/>
          </a:xfrm>
          <a:prstGeom prst="ellipse">
            <a:avLst/>
          </a:prstGeom>
          <a:solidFill>
            <a:srgbClr val="FFCC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solidFill>
                  <a:schemeClr val="tx1"/>
                </a:solidFill>
              </a:rPr>
              <a:t>もくじ</a:t>
            </a:r>
            <a:endParaRPr lang="en-US" altLang="ja-JP" sz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13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メモ 10"/>
          <p:cNvSpPr/>
          <p:nvPr/>
        </p:nvSpPr>
        <p:spPr>
          <a:xfrm>
            <a:off x="1320806" y="728503"/>
            <a:ext cx="10113486" cy="5418500"/>
          </a:xfrm>
          <a:prstGeom prst="foldedCorner">
            <a:avLst>
              <a:gd name="adj" fmla="val 7464"/>
            </a:avLst>
          </a:prstGeom>
          <a:solidFill>
            <a:schemeClr val="accent6">
              <a:lumMod val="40000"/>
              <a:lumOff val="60000"/>
              <a:alpha val="60000"/>
            </a:schemeClr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円/楕円 1"/>
          <p:cNvSpPr/>
          <p:nvPr/>
        </p:nvSpPr>
        <p:spPr>
          <a:xfrm>
            <a:off x="92184" y="81486"/>
            <a:ext cx="3239491" cy="466253"/>
          </a:xfrm>
          <a:prstGeom prst="ellipse">
            <a:avLst/>
          </a:prstGeom>
          <a:solidFill>
            <a:srgbClr val="FFCCFF">
              <a:alpha val="55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tx1"/>
                </a:solidFill>
              </a:rPr>
              <a:t>学級会って何だろう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568425" y="880889"/>
            <a:ext cx="9520494" cy="4839461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3600" dirty="0" smtClean="0">
                <a:solidFill>
                  <a:sysClr val="windowText" lastClr="000000"/>
                </a:solidFill>
              </a:rPr>
              <a:t>　　もっと楽しく仲良しの学級にするために</a:t>
            </a:r>
            <a:endParaRPr lang="en-US" altLang="ja-JP" sz="3600" dirty="0" smtClean="0">
              <a:solidFill>
                <a:sysClr val="windowText" lastClr="000000"/>
              </a:solidFill>
            </a:endParaRPr>
          </a:p>
          <a:p>
            <a:r>
              <a:rPr lang="ja-JP" altLang="en-US" sz="3600" dirty="0" smtClean="0">
                <a:solidFill>
                  <a:sysClr val="windowText" lastClr="000000"/>
                </a:solidFill>
              </a:rPr>
              <a:t>　　みんなで　</a:t>
            </a:r>
            <a:endParaRPr lang="en-US" altLang="ja-JP" sz="3600" dirty="0" smtClean="0">
              <a:solidFill>
                <a:sysClr val="windowText" lastClr="000000"/>
              </a:solidFill>
            </a:endParaRPr>
          </a:p>
          <a:p>
            <a:r>
              <a:rPr lang="ja-JP" altLang="en-US" sz="3600" dirty="0" smtClean="0">
                <a:solidFill>
                  <a:sysClr val="windowText" lastClr="000000"/>
                </a:solidFill>
              </a:rPr>
              <a:t>　　やりたい</a:t>
            </a:r>
            <a:r>
              <a:rPr lang="ja-JP" altLang="en-US" sz="3600" dirty="0">
                <a:solidFill>
                  <a:sysClr val="windowText" lastClr="000000"/>
                </a:solidFill>
              </a:rPr>
              <a:t>こと</a:t>
            </a:r>
            <a:r>
              <a:rPr lang="ja-JP" altLang="en-US" sz="3600" dirty="0" smtClean="0">
                <a:solidFill>
                  <a:sysClr val="windowText" lastClr="000000"/>
                </a:solidFill>
              </a:rPr>
              <a:t>・決めたいこと・困っていることを</a:t>
            </a:r>
            <a:endParaRPr lang="en-US" altLang="ja-JP" sz="3600" dirty="0" smtClean="0">
              <a:solidFill>
                <a:sysClr val="windowText" lastClr="000000"/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sz="3600" dirty="0" smtClean="0">
                <a:solidFill>
                  <a:sysClr val="windowText" lastClr="000000"/>
                </a:solidFill>
              </a:rPr>
              <a:t>　　みんなで　話し合って</a:t>
            </a:r>
            <a:endParaRPr lang="en-US" altLang="ja-JP" sz="3600" dirty="0" smtClean="0">
              <a:solidFill>
                <a:sysClr val="windowText" lastClr="000000"/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sz="3600" dirty="0" smtClean="0">
                <a:solidFill>
                  <a:sysClr val="windowText" lastClr="000000"/>
                </a:solidFill>
              </a:rPr>
              <a:t>　　みんなで　決めて</a:t>
            </a:r>
            <a:endParaRPr lang="en-US" altLang="ja-JP" sz="3600" dirty="0" smtClean="0">
              <a:solidFill>
                <a:sysClr val="windowText" lastClr="000000"/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sz="3600" dirty="0" smtClean="0">
                <a:solidFill>
                  <a:sysClr val="windowText" lastClr="000000"/>
                </a:solidFill>
              </a:rPr>
              <a:t>　　みんなで　やる時間</a:t>
            </a:r>
            <a:endParaRPr kumimoji="1" lang="ja-JP" altLang="en-US" sz="3600" dirty="0">
              <a:solidFill>
                <a:sysClr val="windowText" lastClr="000000"/>
              </a:solidFill>
            </a:endParaRPr>
          </a:p>
        </p:txBody>
      </p:sp>
      <p:sp>
        <p:nvSpPr>
          <p:cNvPr id="10" name="円/楕円 9">
            <a:hlinkClick r:id="rId2" action="ppaction://hlinksldjump"/>
          </p:cNvPr>
          <p:cNvSpPr/>
          <p:nvPr/>
        </p:nvSpPr>
        <p:spPr>
          <a:xfrm>
            <a:off x="10137993" y="6377381"/>
            <a:ext cx="925171" cy="35950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solidFill>
                  <a:schemeClr val="tx1"/>
                </a:solidFill>
              </a:rPr>
              <a:t>すすむ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0446" y="4840620"/>
            <a:ext cx="1367979" cy="1759459"/>
          </a:xfrm>
          <a:prstGeom prst="rect">
            <a:avLst/>
          </a:prstGeom>
        </p:spPr>
      </p:pic>
      <p:sp>
        <p:nvSpPr>
          <p:cNvPr id="13" name="円/楕円 12">
            <a:hlinkClick r:id="rId4" action="ppaction://hlinksldjump"/>
          </p:cNvPr>
          <p:cNvSpPr/>
          <p:nvPr/>
        </p:nvSpPr>
        <p:spPr>
          <a:xfrm>
            <a:off x="11181027" y="6377381"/>
            <a:ext cx="941559" cy="359504"/>
          </a:xfrm>
          <a:prstGeom prst="ellipse">
            <a:avLst/>
          </a:prstGeom>
          <a:solidFill>
            <a:srgbClr val="FFCC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solidFill>
                  <a:schemeClr val="tx1"/>
                </a:solidFill>
              </a:rPr>
              <a:t>もくじ</a:t>
            </a:r>
            <a:endParaRPr lang="en-US" altLang="ja-JP" sz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7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27686" y="4351613"/>
            <a:ext cx="1657354" cy="2131644"/>
          </a:xfrm>
          <a:prstGeom prst="rect">
            <a:avLst/>
          </a:prstGeom>
        </p:spPr>
      </p:pic>
      <p:sp>
        <p:nvSpPr>
          <p:cNvPr id="10" name="円/楕円 9"/>
          <p:cNvSpPr/>
          <p:nvPr/>
        </p:nvSpPr>
        <p:spPr>
          <a:xfrm>
            <a:off x="81935" y="93104"/>
            <a:ext cx="2081843" cy="386731"/>
          </a:xfrm>
          <a:prstGeom prst="ellipse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tx1"/>
                </a:solidFill>
              </a:rPr>
              <a:t>全体</a:t>
            </a:r>
            <a:r>
              <a:rPr lang="ja-JP" altLang="en-US" sz="2000" dirty="0" smtClean="0">
                <a:solidFill>
                  <a:schemeClr val="tx1"/>
                </a:solidFill>
              </a:rPr>
              <a:t>の流れ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3080541" y="629451"/>
            <a:ext cx="5875936" cy="5738379"/>
            <a:chOff x="3122910" y="630374"/>
            <a:chExt cx="4690219" cy="5738379"/>
          </a:xfrm>
        </p:grpSpPr>
        <p:sp>
          <p:nvSpPr>
            <p:cNvPr id="12" name="正方形/長方形 11"/>
            <p:cNvSpPr/>
            <p:nvPr/>
          </p:nvSpPr>
          <p:spPr>
            <a:xfrm>
              <a:off x="3126259" y="630374"/>
              <a:ext cx="4683520" cy="61086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600" spc="300" dirty="0" smtClean="0">
                  <a:solidFill>
                    <a:schemeClr val="tx1"/>
                  </a:solidFill>
                </a:rPr>
                <a:t>議題集め</a:t>
              </a:r>
              <a:endParaRPr kumimoji="1" lang="ja-JP" altLang="en-US" sz="3600" spc="300" dirty="0">
                <a:solidFill>
                  <a:schemeClr val="tx1"/>
                </a:solidFill>
              </a:endParaRPr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3122910" y="2681378"/>
              <a:ext cx="4690219" cy="61086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3600" spc="300" dirty="0" smtClean="0">
                  <a:solidFill>
                    <a:schemeClr val="tx1"/>
                  </a:solidFill>
                </a:rPr>
                <a:t>活動計画の準備をする</a:t>
              </a:r>
              <a:endParaRPr kumimoji="1" lang="ja-JP" altLang="en-US" sz="3600" spc="300" dirty="0">
                <a:solidFill>
                  <a:schemeClr val="tx1"/>
                </a:solidFill>
              </a:endParaRPr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3126259" y="3706880"/>
              <a:ext cx="4683520" cy="61086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600" spc="300" dirty="0" smtClean="0">
                  <a:solidFill>
                    <a:schemeClr val="tx1"/>
                  </a:solidFill>
                </a:rPr>
                <a:t>話合い活動</a:t>
              </a:r>
              <a:endParaRPr kumimoji="1" lang="ja-JP" altLang="en-US" sz="3600" spc="300" dirty="0">
                <a:solidFill>
                  <a:schemeClr val="tx1"/>
                </a:solidFill>
              </a:endParaRPr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3126259" y="4732382"/>
              <a:ext cx="4683520" cy="61086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600" spc="300" dirty="0" smtClean="0">
                  <a:solidFill>
                    <a:schemeClr val="tx1"/>
                  </a:solidFill>
                </a:rPr>
                <a:t>活動</a:t>
              </a:r>
              <a:endParaRPr kumimoji="1" lang="ja-JP" altLang="en-US" sz="3600" spc="300" dirty="0">
                <a:solidFill>
                  <a:schemeClr val="tx1"/>
                </a:solidFill>
              </a:endParaRPr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3126259" y="5757886"/>
              <a:ext cx="4683520" cy="61086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600" spc="300" dirty="0" smtClean="0">
                  <a:solidFill>
                    <a:schemeClr val="tx1"/>
                  </a:solidFill>
                </a:rPr>
                <a:t>ふり返り</a:t>
              </a:r>
              <a:endParaRPr kumimoji="1" lang="ja-JP" altLang="en-US" sz="3600" spc="300" dirty="0">
                <a:solidFill>
                  <a:schemeClr val="tx1"/>
                </a:solidFill>
              </a:endParaRPr>
            </a:p>
          </p:txBody>
        </p:sp>
        <p:sp>
          <p:nvSpPr>
            <p:cNvPr id="3" name="下矢印 2"/>
            <p:cNvSpPr/>
            <p:nvPr/>
          </p:nvSpPr>
          <p:spPr>
            <a:xfrm>
              <a:off x="5285295" y="1302749"/>
              <a:ext cx="365447" cy="293452"/>
            </a:xfrm>
            <a:prstGeom prst="down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pc="300"/>
            </a:p>
          </p:txBody>
        </p:sp>
        <p:sp>
          <p:nvSpPr>
            <p:cNvPr id="17" name="下矢印 16"/>
            <p:cNvSpPr/>
            <p:nvPr/>
          </p:nvSpPr>
          <p:spPr>
            <a:xfrm>
              <a:off x="5285295" y="2329710"/>
              <a:ext cx="365447" cy="293452"/>
            </a:xfrm>
            <a:prstGeom prst="down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pc="300"/>
            </a:p>
          </p:txBody>
        </p:sp>
        <p:sp>
          <p:nvSpPr>
            <p:cNvPr id="18" name="下矢印 17"/>
            <p:cNvSpPr/>
            <p:nvPr/>
          </p:nvSpPr>
          <p:spPr>
            <a:xfrm>
              <a:off x="5285294" y="3358683"/>
              <a:ext cx="365447" cy="293452"/>
            </a:xfrm>
            <a:prstGeom prst="down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pc="300"/>
            </a:p>
          </p:txBody>
        </p:sp>
        <p:sp>
          <p:nvSpPr>
            <p:cNvPr id="19" name="下矢印 18"/>
            <p:cNvSpPr/>
            <p:nvPr/>
          </p:nvSpPr>
          <p:spPr>
            <a:xfrm>
              <a:off x="5285294" y="4369861"/>
              <a:ext cx="365447" cy="293452"/>
            </a:xfrm>
            <a:prstGeom prst="down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pc="300"/>
            </a:p>
          </p:txBody>
        </p:sp>
        <p:sp>
          <p:nvSpPr>
            <p:cNvPr id="25" name="下矢印 24"/>
            <p:cNvSpPr/>
            <p:nvPr/>
          </p:nvSpPr>
          <p:spPr>
            <a:xfrm>
              <a:off x="5285294" y="5403841"/>
              <a:ext cx="365447" cy="293452"/>
            </a:xfrm>
            <a:prstGeom prst="down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pc="300"/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3126259" y="1655876"/>
              <a:ext cx="4683520" cy="61086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600" spc="300" dirty="0" smtClean="0">
                  <a:solidFill>
                    <a:schemeClr val="tx1"/>
                  </a:solidFill>
                </a:rPr>
                <a:t>議題を選んで決める</a:t>
              </a:r>
              <a:endParaRPr kumimoji="1" lang="ja-JP" altLang="en-US" sz="3600" spc="300" dirty="0">
                <a:solidFill>
                  <a:schemeClr val="tx1"/>
                </a:solidFill>
              </a:endParaRPr>
            </a:p>
          </p:txBody>
        </p:sp>
      </p:grpSp>
      <p:sp>
        <p:nvSpPr>
          <p:cNvPr id="26" name="円/楕円 25">
            <a:hlinkClick r:id="rId3" action="ppaction://hlinksldjump"/>
          </p:cNvPr>
          <p:cNvSpPr/>
          <p:nvPr/>
        </p:nvSpPr>
        <p:spPr>
          <a:xfrm>
            <a:off x="11152861" y="6362034"/>
            <a:ext cx="923454" cy="409447"/>
          </a:xfrm>
          <a:prstGeom prst="ellipse">
            <a:avLst/>
          </a:prstGeom>
          <a:solidFill>
            <a:srgbClr val="FFCC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 smtClean="0">
                <a:solidFill>
                  <a:schemeClr val="tx1"/>
                </a:solidFill>
              </a:rPr>
              <a:t>進め方</a:t>
            </a:r>
            <a:endParaRPr lang="en-US" altLang="ja-JP" sz="1200" dirty="0" smtClean="0">
              <a:solidFill>
                <a:schemeClr val="tx1"/>
              </a:solidFill>
            </a:endParaRPr>
          </a:p>
        </p:txBody>
      </p:sp>
      <p:sp>
        <p:nvSpPr>
          <p:cNvPr id="27" name="円/楕円 26">
            <a:hlinkClick r:id="rId4" action="ppaction://hlinksldjump"/>
          </p:cNvPr>
          <p:cNvSpPr/>
          <p:nvPr/>
        </p:nvSpPr>
        <p:spPr>
          <a:xfrm>
            <a:off x="10120240" y="6362034"/>
            <a:ext cx="923454" cy="40944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solidFill>
                  <a:schemeClr val="tx1"/>
                </a:solidFill>
              </a:rPr>
              <a:t>すすむ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3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円/楕円 2"/>
          <p:cNvSpPr/>
          <p:nvPr/>
        </p:nvSpPr>
        <p:spPr>
          <a:xfrm>
            <a:off x="78387" y="76898"/>
            <a:ext cx="2338890" cy="421043"/>
          </a:xfrm>
          <a:prstGeom prst="ellipse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tx1"/>
                </a:solidFill>
              </a:rPr>
              <a:t>１週間の流れ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279384"/>
              </p:ext>
            </p:extLst>
          </p:nvPr>
        </p:nvGraphicFramePr>
        <p:xfrm>
          <a:off x="1165852" y="1036181"/>
          <a:ext cx="9712096" cy="52210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1181"/>
                <a:gridCol w="8510915"/>
              </a:tblGrid>
              <a:tr h="67826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1" dirty="0" smtClean="0">
                          <a:solidFill>
                            <a:schemeClr val="tx1"/>
                          </a:solidFill>
                        </a:rPr>
                        <a:t>曜</a:t>
                      </a:r>
                      <a:endParaRPr kumimoji="1" lang="ja-JP" alt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solidFill>
                            <a:schemeClr val="tx1"/>
                          </a:solidFill>
                        </a:rPr>
                        <a:t>活動内容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2731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b="1" dirty="0" smtClean="0"/>
                        <a:t>月</a:t>
                      </a:r>
                      <a:endParaRPr kumimoji="1" lang="ja-JP" altLang="en-US" sz="3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・話合いの準備（話合いの流れ，意見のまとめなど）</a:t>
                      </a:r>
                      <a:endParaRPr kumimoji="1" lang="ja-JP" alt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5634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b="1" dirty="0" smtClean="0"/>
                        <a:t>火</a:t>
                      </a:r>
                      <a:endParaRPr kumimoji="1" lang="ja-JP" altLang="en-US" sz="3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・話合いの準備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5303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b="1" dirty="0" smtClean="0"/>
                        <a:t>水</a:t>
                      </a:r>
                      <a:endParaRPr kumimoji="1" lang="ja-JP" altLang="en-US" sz="3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800" spc="300" smtClean="0">
                          <a:solidFill>
                            <a:srgbClr val="FF0000"/>
                          </a:solidFill>
                        </a:rPr>
                        <a:t>学級会</a:t>
                      </a:r>
                      <a:endParaRPr kumimoji="1" lang="ja-JP" altLang="en-US" sz="2800" spc="30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5303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b="1" dirty="0" smtClean="0"/>
                        <a:t>木</a:t>
                      </a:r>
                      <a:endParaRPr kumimoji="1" lang="ja-JP" altLang="en-US" sz="3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・議題を整理して選ぶ</a:t>
                      </a:r>
                      <a:endParaRPr kumimoji="1" lang="en-US" altLang="ja-JP" sz="2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1" lang="ja-JP" altLang="en-US" sz="2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・議題の決定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5303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b="1" dirty="0" smtClean="0"/>
                        <a:t>金</a:t>
                      </a:r>
                      <a:endParaRPr kumimoji="1" lang="ja-JP" altLang="en-US" sz="3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・話合いの計画を立てる</a:t>
                      </a:r>
                      <a:r>
                        <a:rPr kumimoji="1" lang="en-US" altLang="ja-JP" sz="2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1" lang="ja-JP" altLang="en-US" sz="2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役割分担，話合いの柱など</a:t>
                      </a:r>
                      <a:r>
                        <a:rPr kumimoji="1" lang="en-US" altLang="ja-JP" sz="2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kumimoji="1" lang="ja-JP" altLang="en-US" sz="2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・話合いの柱など知らせる</a:t>
                      </a:r>
                      <a:endParaRPr kumimoji="1" lang="ja-JP" alt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92129" y="76898"/>
            <a:ext cx="667533" cy="858564"/>
          </a:xfrm>
          <a:prstGeom prst="rect">
            <a:avLst/>
          </a:prstGeom>
        </p:spPr>
      </p:pic>
      <p:sp>
        <p:nvSpPr>
          <p:cNvPr id="8" name="円/楕円 7">
            <a:hlinkClick r:id="rId3" action="ppaction://hlinksldjump"/>
          </p:cNvPr>
          <p:cNvSpPr/>
          <p:nvPr/>
        </p:nvSpPr>
        <p:spPr>
          <a:xfrm>
            <a:off x="11125961" y="6364959"/>
            <a:ext cx="1000622" cy="411686"/>
          </a:xfrm>
          <a:prstGeom prst="ellipse">
            <a:avLst/>
          </a:prstGeom>
          <a:solidFill>
            <a:srgbClr val="FFCC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 smtClean="0">
                <a:solidFill>
                  <a:schemeClr val="tx1"/>
                </a:solidFill>
              </a:rPr>
              <a:t>進め方</a:t>
            </a:r>
            <a:endParaRPr lang="en-US" altLang="ja-JP" sz="1200" dirty="0" smtClean="0">
              <a:solidFill>
                <a:schemeClr val="tx1"/>
              </a:solidFill>
            </a:endParaRPr>
          </a:p>
        </p:txBody>
      </p:sp>
      <p:sp>
        <p:nvSpPr>
          <p:cNvPr id="9" name="円/楕円 8">
            <a:hlinkClick r:id="rId4" action="ppaction://hlinksldjump"/>
          </p:cNvPr>
          <p:cNvSpPr/>
          <p:nvPr/>
        </p:nvSpPr>
        <p:spPr>
          <a:xfrm>
            <a:off x="10139132" y="6346853"/>
            <a:ext cx="923454" cy="44432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solidFill>
                  <a:schemeClr val="tx1"/>
                </a:solidFill>
              </a:rPr>
              <a:t>すすむ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10" name="四角形吹き出し 9"/>
          <p:cNvSpPr/>
          <p:nvPr/>
        </p:nvSpPr>
        <p:spPr>
          <a:xfrm>
            <a:off x="3204927" y="181022"/>
            <a:ext cx="4352295" cy="434663"/>
          </a:xfrm>
          <a:prstGeom prst="wedgeRectCallout">
            <a:avLst>
              <a:gd name="adj1" fmla="val -51916"/>
              <a:gd name="adj2" fmla="val -1455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solidFill>
                  <a:sysClr val="windowText" lastClr="000000"/>
                </a:solidFill>
              </a:rPr>
              <a:t>水曜日に学級会をする場合・・・</a:t>
            </a:r>
          </a:p>
        </p:txBody>
      </p:sp>
    </p:spTree>
    <p:extLst>
      <p:ext uri="{BB962C8B-B14F-4D97-AF65-F5344CB8AC3E}">
        <p14:creationId xmlns:p14="http://schemas.microsoft.com/office/powerpoint/2010/main" val="324730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/>
        </p:nvSpPr>
        <p:spPr>
          <a:xfrm>
            <a:off x="2480878" y="622182"/>
            <a:ext cx="6130392" cy="612000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 w="127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60000" tIns="180000" bIns="108000" rtlCol="0" anchor="ctr"/>
          <a:lstStyle/>
          <a:p>
            <a:r>
              <a:rPr kumimoji="1" lang="ja-JP" altLang="en-US" sz="3200" spc="600" dirty="0" smtClean="0">
                <a:solidFill>
                  <a:schemeClr val="tx1"/>
                </a:solidFill>
              </a:rPr>
              <a:t>①はじめの言葉</a:t>
            </a:r>
            <a:endParaRPr kumimoji="1" lang="ja-JP" altLang="en-US" sz="3200" spc="600" dirty="0">
              <a:solidFill>
                <a:schemeClr val="tx1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2480878" y="1368490"/>
            <a:ext cx="6130392" cy="612000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 w="127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60000" tIns="180000" bIns="108000" rtlCol="0" anchor="ctr"/>
          <a:lstStyle/>
          <a:p>
            <a:r>
              <a:rPr kumimoji="1" lang="ja-JP" altLang="en-US" sz="3200" spc="600" dirty="0" smtClean="0">
                <a:solidFill>
                  <a:schemeClr val="tx1"/>
                </a:solidFill>
              </a:rPr>
              <a:t>②議題と提案理由の発表</a:t>
            </a:r>
            <a:endParaRPr kumimoji="1" lang="ja-JP" altLang="en-US" sz="3200" spc="600" dirty="0">
              <a:solidFill>
                <a:schemeClr val="tx1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2480878" y="2114798"/>
            <a:ext cx="6130392" cy="612000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 w="127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60000" tIns="180000" bIns="108000" rtlCol="0" anchor="ctr"/>
          <a:lstStyle/>
          <a:p>
            <a:r>
              <a:rPr kumimoji="1" lang="ja-JP" altLang="en-US" sz="3200" spc="600" dirty="0" smtClean="0">
                <a:solidFill>
                  <a:schemeClr val="tx1"/>
                </a:solidFill>
              </a:rPr>
              <a:t>③話合いの進め方の確認</a:t>
            </a:r>
            <a:endParaRPr kumimoji="1" lang="ja-JP" altLang="en-US" sz="3200" spc="600" dirty="0">
              <a:solidFill>
                <a:schemeClr val="tx1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2480878" y="2861106"/>
            <a:ext cx="6130392" cy="612000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 w="127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60000" tIns="180000" bIns="108000" rtlCol="0" anchor="ctr"/>
          <a:lstStyle/>
          <a:p>
            <a:r>
              <a:rPr kumimoji="1" lang="ja-JP" altLang="en-US" sz="3200" spc="600" dirty="0" smtClean="0">
                <a:solidFill>
                  <a:schemeClr val="tx1"/>
                </a:solidFill>
              </a:rPr>
              <a:t>④話合い（柱１，柱２）</a:t>
            </a:r>
            <a:endParaRPr kumimoji="1" lang="ja-JP" altLang="en-US" sz="3200" spc="600" dirty="0">
              <a:solidFill>
                <a:schemeClr val="tx1"/>
              </a:solidFill>
            </a:endParaRPr>
          </a:p>
        </p:txBody>
      </p:sp>
      <p:sp>
        <p:nvSpPr>
          <p:cNvPr id="20" name="円/楕円 19"/>
          <p:cNvSpPr/>
          <p:nvPr/>
        </p:nvSpPr>
        <p:spPr>
          <a:xfrm>
            <a:off x="80748" y="61249"/>
            <a:ext cx="2445170" cy="417572"/>
          </a:xfrm>
          <a:prstGeom prst="ellipse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>
                <a:solidFill>
                  <a:schemeClr val="tx1"/>
                </a:solidFill>
              </a:rPr>
              <a:t>話合いの</a:t>
            </a:r>
            <a:r>
              <a:rPr lang="ja-JP" altLang="en-US" sz="2000" dirty="0">
                <a:solidFill>
                  <a:schemeClr val="tx1"/>
                </a:solidFill>
              </a:rPr>
              <a:t>流れ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2480878" y="3607414"/>
            <a:ext cx="6130392" cy="612000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 w="127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60000" tIns="180000" bIns="108000" rtlCol="0" anchor="ctr"/>
          <a:lstStyle/>
          <a:p>
            <a:r>
              <a:rPr kumimoji="1" lang="ja-JP" altLang="en-US" sz="3200" spc="600" dirty="0" smtClean="0">
                <a:solidFill>
                  <a:schemeClr val="tx1"/>
                </a:solidFill>
              </a:rPr>
              <a:t>⑤決まった</a:t>
            </a:r>
            <a:r>
              <a:rPr lang="ja-JP" altLang="en-US" sz="3200" spc="600" dirty="0">
                <a:solidFill>
                  <a:schemeClr val="tx1"/>
                </a:solidFill>
              </a:rPr>
              <a:t>こと</a:t>
            </a:r>
            <a:r>
              <a:rPr lang="ja-JP" altLang="en-US" sz="3200" spc="600" dirty="0" smtClean="0">
                <a:solidFill>
                  <a:schemeClr val="tx1"/>
                </a:solidFill>
              </a:rPr>
              <a:t>の発表</a:t>
            </a:r>
            <a:endParaRPr kumimoji="1" lang="ja-JP" altLang="en-US" sz="3200" spc="600" dirty="0">
              <a:solidFill>
                <a:schemeClr val="tx1"/>
              </a:solidFill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2480878" y="5100030"/>
            <a:ext cx="6130392" cy="612000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 w="127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60000" tIns="180000" bIns="108000" rtlCol="0" anchor="ctr"/>
          <a:lstStyle/>
          <a:p>
            <a:r>
              <a:rPr lang="ja-JP" altLang="en-US" sz="3200" spc="600" dirty="0">
                <a:solidFill>
                  <a:schemeClr val="tx1"/>
                </a:solidFill>
              </a:rPr>
              <a:t>⑦</a:t>
            </a:r>
            <a:r>
              <a:rPr kumimoji="1" lang="ja-JP" altLang="en-US" sz="3200" spc="600" dirty="0" smtClean="0">
                <a:solidFill>
                  <a:schemeClr val="tx1"/>
                </a:solidFill>
              </a:rPr>
              <a:t>先生の話</a:t>
            </a:r>
            <a:endParaRPr kumimoji="1" lang="ja-JP" altLang="en-US" sz="3200" spc="600" dirty="0">
              <a:solidFill>
                <a:schemeClr val="tx1"/>
              </a:solidFill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2480878" y="5846337"/>
            <a:ext cx="6130392" cy="612000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 w="127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60000" tIns="180000" bIns="108000" rtlCol="0" anchor="ctr"/>
          <a:lstStyle/>
          <a:p>
            <a:r>
              <a:rPr lang="ja-JP" altLang="en-US" sz="3200" spc="600" dirty="0">
                <a:solidFill>
                  <a:schemeClr val="tx1"/>
                </a:solidFill>
              </a:rPr>
              <a:t>⑧</a:t>
            </a:r>
            <a:r>
              <a:rPr lang="ja-JP" altLang="en-US" sz="3200" spc="600" dirty="0" smtClean="0">
                <a:solidFill>
                  <a:schemeClr val="tx1"/>
                </a:solidFill>
              </a:rPr>
              <a:t>おわりの言葉</a:t>
            </a:r>
            <a:endParaRPr kumimoji="1" lang="ja-JP" altLang="en-US" sz="3200" spc="600" dirty="0">
              <a:solidFill>
                <a:schemeClr val="tx1"/>
              </a:solidFill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2480878" y="4353722"/>
            <a:ext cx="6130392" cy="612000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 w="127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60000" tIns="180000" bIns="108000" rtlCol="0" anchor="ctr"/>
          <a:lstStyle/>
          <a:p>
            <a:r>
              <a:rPr lang="ja-JP" altLang="en-US" sz="3200" spc="600" dirty="0" smtClean="0">
                <a:solidFill>
                  <a:schemeClr val="tx1"/>
                </a:solidFill>
              </a:rPr>
              <a:t>⑥</a:t>
            </a:r>
            <a:r>
              <a:rPr lang="ja-JP" altLang="en-US" sz="3200" spc="600" dirty="0">
                <a:solidFill>
                  <a:schemeClr val="tx1"/>
                </a:solidFill>
              </a:rPr>
              <a:t>ふ</a:t>
            </a:r>
            <a:r>
              <a:rPr lang="ja-JP" altLang="en-US" sz="3200" spc="600" dirty="0" smtClean="0">
                <a:solidFill>
                  <a:schemeClr val="tx1"/>
                </a:solidFill>
              </a:rPr>
              <a:t>り</a:t>
            </a:r>
            <a:r>
              <a:rPr lang="ja-JP" altLang="en-US" sz="3200" spc="600" dirty="0">
                <a:solidFill>
                  <a:schemeClr val="tx1"/>
                </a:solidFill>
              </a:rPr>
              <a:t>返り</a:t>
            </a:r>
            <a:endParaRPr kumimoji="1" lang="ja-JP" altLang="en-US" sz="3200" spc="600" dirty="0">
              <a:solidFill>
                <a:schemeClr val="tx1"/>
              </a:solidFill>
            </a:endParaRPr>
          </a:p>
        </p:txBody>
      </p:sp>
      <p:sp>
        <p:nvSpPr>
          <p:cNvPr id="4" name="四角形吹き出し 3"/>
          <p:cNvSpPr/>
          <p:nvPr/>
        </p:nvSpPr>
        <p:spPr>
          <a:xfrm>
            <a:off x="8905415" y="2736020"/>
            <a:ext cx="2655854" cy="1135041"/>
          </a:xfrm>
          <a:prstGeom prst="wedgeRectCallout">
            <a:avLst>
              <a:gd name="adj1" fmla="val -73146"/>
              <a:gd name="adj2" fmla="val -11635"/>
            </a:avLst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kumimoji="1" lang="ja-JP" altLang="en-US" sz="2400" dirty="0" smtClean="0">
                <a:solidFill>
                  <a:schemeClr val="tx1"/>
                </a:solidFill>
              </a:rPr>
              <a:t>３ステップ</a:t>
            </a:r>
            <a:endParaRPr kumimoji="1" lang="en-US" altLang="ja-JP" sz="24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sz="2400" dirty="0">
                <a:solidFill>
                  <a:schemeClr val="tx1"/>
                </a:solidFill>
              </a:rPr>
              <a:t>発表の仕方</a:t>
            </a:r>
            <a:endParaRPr lang="en-US" altLang="ja-JP" sz="2400" dirty="0" smtClean="0">
              <a:solidFill>
                <a:schemeClr val="tx1"/>
              </a:solidFill>
            </a:endParaRPr>
          </a:p>
        </p:txBody>
      </p:sp>
      <p:pic>
        <p:nvPicPr>
          <p:cNvPr id="25" name="図 24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12" b="16178"/>
          <a:stretch/>
        </p:blipFill>
        <p:spPr>
          <a:xfrm flipH="1">
            <a:off x="10311919" y="2853080"/>
            <a:ext cx="866344" cy="384582"/>
          </a:xfrm>
          <a:prstGeom prst="rect">
            <a:avLst/>
          </a:prstGeom>
        </p:spPr>
      </p:pic>
      <p:pic>
        <p:nvPicPr>
          <p:cNvPr id="17" name="図 16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12" b="16178"/>
          <a:stretch/>
        </p:blipFill>
        <p:spPr>
          <a:xfrm flipH="1">
            <a:off x="10538651" y="3415123"/>
            <a:ext cx="866344" cy="384582"/>
          </a:xfrm>
          <a:prstGeom prst="rect">
            <a:avLst/>
          </a:prstGeom>
        </p:spPr>
      </p:pic>
      <p:sp>
        <p:nvSpPr>
          <p:cNvPr id="26" name="円/楕円 25">
            <a:hlinkClick r:id="rId5" action="ppaction://hlinksldjump"/>
          </p:cNvPr>
          <p:cNvSpPr/>
          <p:nvPr/>
        </p:nvSpPr>
        <p:spPr>
          <a:xfrm>
            <a:off x="10117892" y="6350726"/>
            <a:ext cx="923454" cy="41168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solidFill>
                  <a:schemeClr val="tx1"/>
                </a:solidFill>
              </a:rPr>
              <a:t>すすむ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7" name="円/楕円 26">
            <a:hlinkClick r:id="rId6" action="ppaction://hlinksldjump"/>
          </p:cNvPr>
          <p:cNvSpPr/>
          <p:nvPr/>
        </p:nvSpPr>
        <p:spPr>
          <a:xfrm>
            <a:off x="11120199" y="6349838"/>
            <a:ext cx="1000622" cy="411686"/>
          </a:xfrm>
          <a:prstGeom prst="ellipse">
            <a:avLst/>
          </a:prstGeom>
          <a:solidFill>
            <a:srgbClr val="FFCC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 smtClean="0">
                <a:solidFill>
                  <a:schemeClr val="tx1"/>
                </a:solidFill>
              </a:rPr>
              <a:t>進め方</a:t>
            </a:r>
            <a:endParaRPr lang="en-US" altLang="ja-JP" sz="1200" dirty="0" smtClean="0">
              <a:solidFill>
                <a:schemeClr val="tx1"/>
              </a:solidFill>
            </a:endParaRPr>
          </a:p>
        </p:txBody>
      </p:sp>
      <p:pic>
        <p:nvPicPr>
          <p:cNvPr id="28" name="図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4671" y="4548713"/>
            <a:ext cx="1657354" cy="213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88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6442" y="134210"/>
            <a:ext cx="773266" cy="994553"/>
          </a:xfrm>
          <a:prstGeom prst="rect">
            <a:avLst/>
          </a:prstGeom>
        </p:spPr>
      </p:pic>
      <p:sp>
        <p:nvSpPr>
          <p:cNvPr id="3" name="四角形吹き出し 2"/>
          <p:cNvSpPr/>
          <p:nvPr/>
        </p:nvSpPr>
        <p:spPr>
          <a:xfrm>
            <a:off x="1065089" y="113416"/>
            <a:ext cx="7626237" cy="574647"/>
          </a:xfrm>
          <a:prstGeom prst="wedgeRectCallout">
            <a:avLst>
              <a:gd name="adj1" fmla="val -51916"/>
              <a:gd name="adj2" fmla="val -830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話し合うときは，次のような３つのステップで進めてみよう。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5776561" y="1294058"/>
            <a:ext cx="5332801" cy="864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kumimoji="1" lang="ja-JP" altLang="en-US" sz="2800" b="1" spc="300" dirty="0" smtClean="0">
                <a:solidFill>
                  <a:schemeClr val="tx1"/>
                </a:solidFill>
              </a:rPr>
              <a:t>自分の考えを発表し合う</a:t>
            </a:r>
            <a:r>
              <a:rPr lang="ja-JP" altLang="en-US" sz="2800" b="1" spc="300" dirty="0" smtClean="0">
                <a:solidFill>
                  <a:schemeClr val="tx1"/>
                </a:solidFill>
              </a:rPr>
              <a:t>時間</a:t>
            </a:r>
            <a:endParaRPr kumimoji="1" lang="en-US" altLang="ja-JP" sz="2800" b="1" spc="300" dirty="0" smtClean="0">
              <a:solidFill>
                <a:schemeClr val="tx1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148464" y="1339102"/>
            <a:ext cx="3135086" cy="773913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600" b="1" spc="300" dirty="0" smtClean="0">
                <a:ln w="3175">
                  <a:noFill/>
                </a:ln>
                <a:solidFill>
                  <a:srgbClr val="FF0000"/>
                </a:solidFill>
              </a:rPr>
              <a:t>①　出し合う</a:t>
            </a:r>
            <a:endParaRPr kumimoji="1" lang="ja-JP" altLang="en-US" sz="3600" b="1" spc="300" dirty="0">
              <a:ln w="3175">
                <a:noFill/>
              </a:ln>
              <a:solidFill>
                <a:srgbClr val="FF0000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148464" y="3389760"/>
            <a:ext cx="3135086" cy="773913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600" b="1" spc="300" dirty="0" smtClean="0">
                <a:ln w="3175">
                  <a:noFill/>
                </a:ln>
                <a:solidFill>
                  <a:srgbClr val="FF0000"/>
                </a:solidFill>
              </a:rPr>
              <a:t>②　くらべ</a:t>
            </a:r>
            <a:r>
              <a:rPr kumimoji="1" lang="ja-JP" altLang="en-US" sz="3600" b="1" spc="300" dirty="0" smtClean="0">
                <a:ln w="3175">
                  <a:noFill/>
                </a:ln>
                <a:solidFill>
                  <a:srgbClr val="FF0000"/>
                </a:solidFill>
              </a:rPr>
              <a:t>合う</a:t>
            </a:r>
            <a:endParaRPr kumimoji="1" lang="ja-JP" altLang="en-US" sz="3600" b="1" spc="300" dirty="0">
              <a:ln w="3175">
                <a:noFill/>
              </a:ln>
              <a:solidFill>
                <a:srgbClr val="FF0000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148464" y="5440418"/>
            <a:ext cx="3135086" cy="773913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600" b="1" spc="300" dirty="0" smtClean="0">
                <a:ln w="3175">
                  <a:noFill/>
                </a:ln>
                <a:solidFill>
                  <a:srgbClr val="FF0000"/>
                </a:solidFill>
              </a:rPr>
              <a:t>③　決める</a:t>
            </a:r>
            <a:endParaRPr kumimoji="1" lang="ja-JP" altLang="en-US" sz="3600" b="1" spc="300" dirty="0">
              <a:ln w="3175">
                <a:noFill/>
              </a:ln>
              <a:solidFill>
                <a:srgbClr val="FF0000"/>
              </a:solidFill>
            </a:endParaRPr>
          </a:p>
        </p:txBody>
      </p:sp>
      <p:sp>
        <p:nvSpPr>
          <p:cNvPr id="11" name="下矢印 10"/>
          <p:cNvSpPr/>
          <p:nvPr/>
        </p:nvSpPr>
        <p:spPr>
          <a:xfrm>
            <a:off x="2489866" y="2204104"/>
            <a:ext cx="313225" cy="1094566"/>
          </a:xfrm>
          <a:prstGeom prst="downArrow">
            <a:avLst/>
          </a:pr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pc="300"/>
          </a:p>
        </p:txBody>
      </p:sp>
      <p:sp>
        <p:nvSpPr>
          <p:cNvPr id="14" name="下矢印 13"/>
          <p:cNvSpPr/>
          <p:nvPr/>
        </p:nvSpPr>
        <p:spPr>
          <a:xfrm>
            <a:off x="2489866" y="4254762"/>
            <a:ext cx="313225" cy="1094566"/>
          </a:xfrm>
          <a:prstGeom prst="downArrow">
            <a:avLst/>
          </a:pr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pc="300"/>
          </a:p>
        </p:txBody>
      </p:sp>
      <p:sp>
        <p:nvSpPr>
          <p:cNvPr id="13" name="角丸四角形 12"/>
          <p:cNvSpPr/>
          <p:nvPr/>
        </p:nvSpPr>
        <p:spPr>
          <a:xfrm>
            <a:off x="5810390" y="3315688"/>
            <a:ext cx="5307097" cy="864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ja-JP" altLang="en-US" sz="2800" b="1" spc="300" dirty="0" smtClean="0">
                <a:solidFill>
                  <a:schemeClr val="tx1"/>
                </a:solidFill>
              </a:rPr>
              <a:t>わかり合う時間</a:t>
            </a:r>
            <a:endParaRPr lang="en-US" altLang="ja-JP" sz="2800" b="1" spc="300" dirty="0" smtClean="0">
              <a:solidFill>
                <a:schemeClr val="tx1"/>
              </a:solidFill>
            </a:endParaRPr>
          </a:p>
        </p:txBody>
      </p:sp>
      <p:cxnSp>
        <p:nvCxnSpPr>
          <p:cNvPr id="15" name="直線矢印コネクタ 14"/>
          <p:cNvCxnSpPr/>
          <p:nvPr/>
        </p:nvCxnSpPr>
        <p:spPr>
          <a:xfrm>
            <a:off x="4443560" y="1711544"/>
            <a:ext cx="1172991" cy="0"/>
          </a:xfrm>
          <a:prstGeom prst="straightConnector1">
            <a:avLst/>
          </a:prstGeom>
          <a:ln w="57150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>
            <a:off x="4472587" y="3747688"/>
            <a:ext cx="1172991" cy="0"/>
          </a:xfrm>
          <a:prstGeom prst="straightConnector1">
            <a:avLst/>
          </a:prstGeom>
          <a:ln w="57150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角丸四角形 32"/>
          <p:cNvSpPr/>
          <p:nvPr/>
        </p:nvSpPr>
        <p:spPr>
          <a:xfrm>
            <a:off x="5810390" y="5337318"/>
            <a:ext cx="5332801" cy="864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kumimoji="1" lang="ja-JP" altLang="en-US" sz="2800" b="1" spc="300" dirty="0" smtClean="0">
                <a:solidFill>
                  <a:schemeClr val="tx1"/>
                </a:solidFill>
              </a:rPr>
              <a:t>みんなの意見をまとめる時間</a:t>
            </a:r>
            <a:endParaRPr kumimoji="1" lang="en-US" altLang="ja-JP" sz="2800" b="1" spc="300" dirty="0" smtClean="0">
              <a:solidFill>
                <a:schemeClr val="tx1"/>
              </a:solidFill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>
            <a:off x="4472587" y="5827374"/>
            <a:ext cx="1172991" cy="0"/>
          </a:xfrm>
          <a:prstGeom prst="straightConnector1">
            <a:avLst/>
          </a:prstGeom>
          <a:ln w="57150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動作設定ボタン: 戻る 16">
            <a:hlinkClick r:id="" action="ppaction://hlinkshowjump?jump=lastslideviewed" highlightClick="1"/>
          </p:cNvPr>
          <p:cNvSpPr/>
          <p:nvPr/>
        </p:nvSpPr>
        <p:spPr>
          <a:xfrm>
            <a:off x="11597490" y="6353564"/>
            <a:ext cx="462426" cy="408269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676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4378</TotalTime>
  <Words>751</Words>
  <Application>Microsoft Office PowerPoint</Application>
  <PresentationFormat>ワイド画面</PresentationFormat>
  <Paragraphs>235</Paragraphs>
  <Slides>26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31" baseType="lpstr">
      <vt:lpstr>ＭＳ Ｐゴシック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徳島県立総合教育センター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kk104</dc:creator>
  <cp:lastModifiedBy>髙木 伴美</cp:lastModifiedBy>
  <cp:revision>226</cp:revision>
  <cp:lastPrinted>2017-01-13T02:12:09Z</cp:lastPrinted>
  <dcterms:created xsi:type="dcterms:W3CDTF">2016-08-26T04:16:53Z</dcterms:created>
  <dcterms:modified xsi:type="dcterms:W3CDTF">2017-03-09T06:23:04Z</dcterms:modified>
</cp:coreProperties>
</file>