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56" r:id="rId3"/>
    <p:sldId id="257" r:id="rId4"/>
    <p:sldId id="261" r:id="rId5"/>
    <p:sldId id="258" r:id="rId6"/>
    <p:sldId id="262" r:id="rId7"/>
  </p:sldIdLst>
  <p:sldSz cx="6858000" cy="9906000" type="A4"/>
  <p:notesSz cx="7102475" cy="10233025"/>
  <p:embeddedFontLst>
    <p:embeddedFont>
      <p:font typeface="AR Pゴシック体S" pitchFamily="50" charset="-128"/>
      <p:regular r:id="rId8"/>
    </p:embeddedFont>
    <p:embeddedFont>
      <p:font typeface="Calibri" pitchFamily="34" charset="0"/>
      <p:regular r:id="rId9"/>
      <p:bold r:id="rId10"/>
      <p:italic r:id="rId11"/>
      <p:boldItalic r:id="rId12"/>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CCFF99"/>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380" y="1380"/>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3FD5632-79B1-4D22-B187-9B465E9B4DE8}" type="datetimeFigureOut">
              <a:rPr kumimoji="1" lang="ja-JP" altLang="en-US" smtClean="0"/>
              <a:pPr/>
              <a:t>2018/4/18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B616E14-52DC-4D08-A269-DFA3E54777AA}"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3FD5632-79B1-4D22-B187-9B465E9B4DE8}" type="datetimeFigureOut">
              <a:rPr kumimoji="1" lang="ja-JP" altLang="en-US" smtClean="0"/>
              <a:pPr/>
              <a:t>2018/4/18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B616E14-52DC-4D08-A269-DFA3E54777AA}"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396700"/>
            <a:ext cx="4514850" cy="8452203"/>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3FD5632-79B1-4D22-B187-9B465E9B4DE8}" type="datetimeFigureOut">
              <a:rPr kumimoji="1" lang="ja-JP" altLang="en-US" smtClean="0"/>
              <a:pPr/>
              <a:t>2018/4/18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B616E14-52DC-4D08-A269-DFA3E54777AA}"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3FD5632-79B1-4D22-B187-9B465E9B4DE8}" type="datetimeFigureOut">
              <a:rPr kumimoji="1" lang="ja-JP" altLang="en-US" smtClean="0"/>
              <a:pPr/>
              <a:t>2018/4/18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B616E14-52DC-4D08-A269-DFA3E54777AA}"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3FD5632-79B1-4D22-B187-9B465E9B4DE8}" type="datetimeFigureOut">
              <a:rPr kumimoji="1" lang="ja-JP" altLang="en-US" smtClean="0"/>
              <a:pPr/>
              <a:t>2018/4/18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B616E14-52DC-4D08-A269-DFA3E54777AA}"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3FD5632-79B1-4D22-B187-9B465E9B4DE8}" type="datetimeFigureOut">
              <a:rPr kumimoji="1" lang="ja-JP" altLang="en-US" smtClean="0"/>
              <a:pPr/>
              <a:t>2018/4/18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B616E14-52DC-4D08-A269-DFA3E54777AA}"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3FD5632-79B1-4D22-B187-9B465E9B4DE8}" type="datetimeFigureOut">
              <a:rPr kumimoji="1" lang="ja-JP" altLang="en-US" smtClean="0"/>
              <a:pPr/>
              <a:t>2018/4/18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B616E14-52DC-4D08-A269-DFA3E54777AA}"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3FD5632-79B1-4D22-B187-9B465E9B4DE8}" type="datetimeFigureOut">
              <a:rPr kumimoji="1" lang="ja-JP" altLang="en-US" smtClean="0"/>
              <a:pPr/>
              <a:t>2018/4/18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B616E14-52DC-4D08-A269-DFA3E54777AA}"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3FD5632-79B1-4D22-B187-9B465E9B4DE8}" type="datetimeFigureOut">
              <a:rPr kumimoji="1" lang="ja-JP" altLang="en-US" smtClean="0"/>
              <a:pPr/>
              <a:t>2018/4/18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B616E14-52DC-4D08-A269-DFA3E54777AA}"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3FD5632-79B1-4D22-B187-9B465E9B4DE8}" type="datetimeFigureOut">
              <a:rPr kumimoji="1" lang="ja-JP" altLang="en-US" smtClean="0"/>
              <a:pPr/>
              <a:t>2018/4/18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B616E14-52DC-4D08-A269-DFA3E54777AA}"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3FD5632-79B1-4D22-B187-9B465E9B4DE8}" type="datetimeFigureOut">
              <a:rPr kumimoji="1" lang="ja-JP" altLang="en-US" smtClean="0"/>
              <a:pPr/>
              <a:t>2018/4/18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B616E14-52DC-4D08-A269-DFA3E54777AA}"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73FD5632-79B1-4D22-B187-9B465E9B4DE8}" type="datetimeFigureOut">
              <a:rPr kumimoji="1" lang="ja-JP" altLang="en-US" smtClean="0"/>
              <a:pPr/>
              <a:t>2018/4/18</a:t>
            </a:fld>
            <a:endParaRPr kumimoji="1" lang="ja-JP" altLang="en-US"/>
          </a:p>
        </p:txBody>
      </p:sp>
      <p:sp>
        <p:nvSpPr>
          <p:cNvPr id="5" name="フッター プレースホルダ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2B616E14-52DC-4D08-A269-DFA3E54777A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404664" y="344488"/>
            <a:ext cx="5904656" cy="1728192"/>
          </a:xfrm>
          <a:prstGeom prst="horizontalScroll">
            <a:avLst/>
          </a:prstGeom>
          <a:solidFill>
            <a:srgbClr val="FFFF99"/>
          </a:solidFill>
          <a:ln>
            <a:solidFill>
              <a:schemeClr val="tx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AR Pゴシック体S" pitchFamily="50" charset="-128"/>
                <a:ea typeface="AR Pゴシック体S" pitchFamily="50" charset="-128"/>
              </a:rPr>
              <a:t>各教科等における</a:t>
            </a:r>
            <a:endParaRPr kumimoji="1" lang="en-US" altLang="ja-JP" sz="3200" dirty="0" smtClean="0">
              <a:solidFill>
                <a:schemeClr val="tx1"/>
              </a:solidFill>
              <a:latin typeface="AR Pゴシック体S" pitchFamily="50" charset="-128"/>
              <a:ea typeface="AR Pゴシック体S" pitchFamily="50" charset="-128"/>
            </a:endParaRPr>
          </a:p>
          <a:p>
            <a:pPr algn="ctr"/>
            <a:r>
              <a:rPr kumimoji="1" lang="ja-JP" altLang="en-US" sz="3200" dirty="0" smtClean="0">
                <a:solidFill>
                  <a:schemeClr val="tx1"/>
                </a:solidFill>
                <a:latin typeface="AR Pゴシック体S" pitchFamily="50" charset="-128"/>
                <a:ea typeface="AR Pゴシック体S" pitchFamily="50" charset="-128"/>
              </a:rPr>
              <a:t>「平成３０年度の重点」</a:t>
            </a:r>
            <a:endParaRPr kumimoji="1" lang="ja-JP" altLang="en-US" sz="3200" dirty="0">
              <a:solidFill>
                <a:schemeClr val="tx1"/>
              </a:solidFill>
              <a:latin typeface="AR Pゴシック体S" pitchFamily="50" charset="-128"/>
              <a:ea typeface="AR Pゴシック体S" pitchFamily="50" charset="-128"/>
            </a:endParaRPr>
          </a:p>
        </p:txBody>
      </p:sp>
      <p:grpSp>
        <p:nvGrpSpPr>
          <p:cNvPr id="15" name="グループ化 14"/>
          <p:cNvGrpSpPr/>
          <p:nvPr/>
        </p:nvGrpSpPr>
        <p:grpSpPr>
          <a:xfrm>
            <a:off x="198000" y="7329264"/>
            <a:ext cx="6660000" cy="1887696"/>
            <a:chOff x="198000" y="7329264"/>
            <a:chExt cx="6660000" cy="1887696"/>
          </a:xfrm>
        </p:grpSpPr>
        <p:pic>
          <p:nvPicPr>
            <p:cNvPr id="22" name="図 21" descr="すだちくん鉛筆.jpg"/>
            <p:cNvPicPr>
              <a:picLocks noChangeAspect="1"/>
            </p:cNvPicPr>
            <p:nvPr/>
          </p:nvPicPr>
          <p:blipFill>
            <a:blip r:embed="rId2" cstate="print"/>
            <a:stretch>
              <a:fillRect/>
            </a:stretch>
          </p:blipFill>
          <p:spPr>
            <a:xfrm>
              <a:off x="5229200" y="7617296"/>
              <a:ext cx="1368152" cy="1329318"/>
            </a:xfrm>
            <a:prstGeom prst="rect">
              <a:avLst/>
            </a:prstGeom>
          </p:spPr>
        </p:pic>
        <p:sp>
          <p:nvSpPr>
            <p:cNvPr id="7" name="テキスト ボックス 6"/>
            <p:cNvSpPr txBox="1"/>
            <p:nvPr/>
          </p:nvSpPr>
          <p:spPr>
            <a:xfrm>
              <a:off x="198000" y="7329264"/>
              <a:ext cx="6660000" cy="1887696"/>
            </a:xfrm>
            <a:prstGeom prst="rect">
              <a:avLst/>
            </a:prstGeom>
            <a:noFill/>
            <a:ln w="15875">
              <a:noFill/>
            </a:ln>
          </p:spPr>
          <p:txBody>
            <a:bodyPr wrap="square" rtlCol="0">
              <a:spAutoFit/>
            </a:bodyPr>
            <a:lstStyle/>
            <a:p>
              <a:pPr>
                <a:lnSpc>
                  <a:spcPts val="2000"/>
                </a:lnSpc>
              </a:pPr>
              <a:r>
                <a:rPr lang="ja-JP" altLang="en-US" sz="1200" b="1" dirty="0">
                  <a:latin typeface="ＭＳ ゴシック" pitchFamily="49" charset="-128"/>
                  <a:ea typeface="ＭＳ ゴシック" pitchFamily="49" charset="-128"/>
                </a:rPr>
                <a:t>「言語活動の充実」～全ての教科等において，書く・話す活動の充実</a:t>
              </a:r>
              <a:r>
                <a:rPr lang="ja-JP" altLang="en-US" sz="1200" b="1" dirty="0" smtClean="0">
                  <a:latin typeface="ＭＳ ゴシック" pitchFamily="49" charset="-128"/>
                  <a:ea typeface="ＭＳ ゴシック" pitchFamily="49" charset="-128"/>
                </a:rPr>
                <a:t>を図る～</a:t>
              </a:r>
            </a:p>
            <a:p>
              <a:pPr>
                <a:lnSpc>
                  <a:spcPts val="2000"/>
                </a:lnSpc>
              </a:pPr>
              <a:r>
                <a:rPr lang="ja-JP" altLang="en-US" sz="1100" dirty="0" smtClean="0">
                  <a:latin typeface="ＭＳ ゴシック" pitchFamily="49" charset="-128"/>
                  <a:ea typeface="ＭＳ ゴシック" pitchFamily="49" charset="-128"/>
                </a:rPr>
                <a:t> ・多様な意見や考えが生まれるような学習課題を設定する。</a:t>
              </a:r>
            </a:p>
            <a:p>
              <a:pPr>
                <a:lnSpc>
                  <a:spcPts val="2000"/>
                </a:lnSpc>
              </a:pPr>
              <a:r>
                <a:rPr lang="ja-JP" altLang="en-US" sz="1100" dirty="0" smtClean="0">
                  <a:latin typeface="ＭＳ ゴシック" pitchFamily="49" charset="-128"/>
                  <a:ea typeface="ＭＳ ゴシック" pitchFamily="49" charset="-128"/>
                </a:rPr>
                <a:t> </a:t>
              </a:r>
              <a:r>
                <a:rPr lang="ja-JP" altLang="en-US" sz="1100" dirty="0">
                  <a:latin typeface="ＭＳ ゴシック" pitchFamily="49" charset="-128"/>
                  <a:ea typeface="ＭＳ ゴシック" pitchFamily="49" charset="-128"/>
                </a:rPr>
                <a:t>・相手や目的に応じた必然性のある表現活動を</a:t>
              </a:r>
              <a:r>
                <a:rPr lang="ja-JP" altLang="en-US" sz="1100" dirty="0" smtClean="0">
                  <a:latin typeface="ＭＳ ゴシック" pitchFamily="49" charset="-128"/>
                  <a:ea typeface="ＭＳ ゴシック" pitchFamily="49" charset="-128"/>
                </a:rPr>
                <a:t>取り入れる。</a:t>
              </a:r>
              <a:endParaRPr lang="ja-JP" altLang="en-US" sz="1100" dirty="0">
                <a:latin typeface="ＭＳ ゴシック" pitchFamily="49" charset="-128"/>
                <a:ea typeface="ＭＳ ゴシック" pitchFamily="49" charset="-128"/>
              </a:endParaRPr>
            </a:p>
            <a:p>
              <a:pPr>
                <a:lnSpc>
                  <a:spcPts val="2000"/>
                </a:lnSpc>
              </a:pPr>
              <a:r>
                <a:rPr lang="ja-JP" altLang="en-US" sz="1100" dirty="0">
                  <a:latin typeface="ＭＳ ゴシック" pitchFamily="49" charset="-128"/>
                  <a:ea typeface="ＭＳ ゴシック" pitchFamily="49" charset="-128"/>
                </a:rPr>
                <a:t> ・伝え合いの場面を積極的に設け，伝えたいことを整理して</a:t>
              </a:r>
              <a:r>
                <a:rPr lang="ja-JP" altLang="en-US" sz="1100" dirty="0" smtClean="0">
                  <a:latin typeface="ＭＳ ゴシック" pitchFamily="49" charset="-128"/>
                  <a:ea typeface="ＭＳ ゴシック" pitchFamily="49" charset="-128"/>
                </a:rPr>
                <a:t>伝えさせる。</a:t>
              </a:r>
              <a:endParaRPr lang="ja-JP" altLang="en-US" sz="1100" dirty="0">
                <a:latin typeface="ＭＳ ゴシック" pitchFamily="49" charset="-128"/>
                <a:ea typeface="ＭＳ ゴシック" pitchFamily="49" charset="-128"/>
              </a:endParaRPr>
            </a:p>
            <a:p>
              <a:pPr>
                <a:lnSpc>
                  <a:spcPts val="2000"/>
                </a:lnSpc>
              </a:pPr>
              <a:r>
                <a:rPr lang="ja-JP" altLang="en-US" sz="1100" dirty="0">
                  <a:latin typeface="ＭＳ ゴシック" pitchFamily="49" charset="-128"/>
                  <a:ea typeface="ＭＳ ゴシック" pitchFamily="49" charset="-128"/>
                </a:rPr>
                <a:t> ・自分の考えの根拠を明確にして書いたり話したり</a:t>
              </a:r>
              <a:r>
                <a:rPr lang="ja-JP" altLang="en-US" sz="1100" dirty="0" smtClean="0">
                  <a:latin typeface="ＭＳ ゴシック" pitchFamily="49" charset="-128"/>
                  <a:ea typeface="ＭＳ ゴシック" pitchFamily="49" charset="-128"/>
                </a:rPr>
                <a:t>させる。</a:t>
              </a:r>
              <a:endParaRPr lang="ja-JP" altLang="en-US" sz="1100" dirty="0">
                <a:latin typeface="ＭＳ ゴシック" pitchFamily="49" charset="-128"/>
                <a:ea typeface="ＭＳ ゴシック" pitchFamily="49" charset="-128"/>
              </a:endParaRPr>
            </a:p>
            <a:p>
              <a:pPr>
                <a:lnSpc>
                  <a:spcPts val="2000"/>
                </a:lnSpc>
              </a:pPr>
              <a:r>
                <a:rPr lang="ja-JP" altLang="en-US" sz="1100" dirty="0">
                  <a:latin typeface="ＭＳ ゴシック" pitchFamily="49" charset="-128"/>
                  <a:ea typeface="ＭＳ ゴシック" pitchFamily="49" charset="-128"/>
                </a:rPr>
                <a:t> ・話し手の意図を捉えながら聞くことを指導</a:t>
              </a:r>
              <a:r>
                <a:rPr lang="ja-JP" altLang="en-US" sz="1100" dirty="0" smtClean="0">
                  <a:latin typeface="ＭＳ ゴシック" pitchFamily="49" charset="-128"/>
                  <a:ea typeface="ＭＳ ゴシック" pitchFamily="49" charset="-128"/>
                </a:rPr>
                <a:t>する。</a:t>
              </a:r>
              <a:endParaRPr lang="ja-JP" altLang="en-US" sz="1100" dirty="0">
                <a:latin typeface="ＭＳ ゴシック" pitchFamily="49" charset="-128"/>
                <a:ea typeface="ＭＳ ゴシック" pitchFamily="49" charset="-128"/>
              </a:endParaRPr>
            </a:p>
            <a:p>
              <a:pPr>
                <a:lnSpc>
                  <a:spcPts val="2000"/>
                </a:lnSpc>
              </a:pPr>
              <a:r>
                <a:rPr lang="ja-JP" altLang="en-US" sz="1100" dirty="0">
                  <a:latin typeface="ＭＳ ゴシック" pitchFamily="49" charset="-128"/>
                  <a:ea typeface="ＭＳ ゴシック" pitchFamily="49" charset="-128"/>
                </a:rPr>
                <a:t> ・作業や体験を通し，実感を伴って理解を深めることができる活動を</a:t>
              </a:r>
              <a:r>
                <a:rPr lang="ja-JP" altLang="en-US" sz="1100" dirty="0" smtClean="0">
                  <a:latin typeface="ＭＳ ゴシック" pitchFamily="49" charset="-128"/>
                  <a:ea typeface="ＭＳ ゴシック" pitchFamily="49" charset="-128"/>
                </a:rPr>
                <a:t>取り入れる。</a:t>
              </a:r>
              <a:endParaRPr lang="ja-JP" altLang="en-US" sz="1100" dirty="0">
                <a:latin typeface="ＭＳ ゴシック" pitchFamily="49" charset="-128"/>
                <a:ea typeface="ＭＳ ゴシック" pitchFamily="49" charset="-128"/>
              </a:endParaRPr>
            </a:p>
          </p:txBody>
        </p:sp>
      </p:grpSp>
      <p:sp>
        <p:nvSpPr>
          <p:cNvPr id="6" name="テキスト ボックス 5"/>
          <p:cNvSpPr txBox="1"/>
          <p:nvPr/>
        </p:nvSpPr>
        <p:spPr>
          <a:xfrm>
            <a:off x="198000" y="5817096"/>
            <a:ext cx="6660000" cy="1118255"/>
          </a:xfrm>
          <a:prstGeom prst="rect">
            <a:avLst/>
          </a:prstGeom>
          <a:noFill/>
          <a:ln w="15875" cap="rnd">
            <a:noFill/>
          </a:ln>
        </p:spPr>
        <p:txBody>
          <a:bodyPr wrap="square" rtlCol="0">
            <a:spAutoFit/>
          </a:bodyPr>
          <a:lstStyle/>
          <a:p>
            <a:pPr>
              <a:lnSpc>
                <a:spcPts val="2000"/>
              </a:lnSpc>
            </a:pPr>
            <a:r>
              <a:rPr lang="ja-JP" altLang="en-US" sz="1100" dirty="0" smtClean="0">
                <a:latin typeface="ＭＳ ゴシック" pitchFamily="49" charset="-128"/>
                <a:ea typeface="ＭＳ ゴシック" pitchFamily="49" charset="-128"/>
              </a:rPr>
              <a:t> ａ </a:t>
            </a:r>
            <a:r>
              <a:rPr lang="ja-JP" altLang="en-US" sz="1100" dirty="0">
                <a:latin typeface="ＭＳ ゴシック" pitchFamily="49" charset="-128"/>
                <a:ea typeface="ＭＳ ゴシック" pitchFamily="49" charset="-128"/>
              </a:rPr>
              <a:t>二つ以上の考えや意見を比較して，その共通点と相違点を明らかにする能力</a:t>
            </a:r>
          </a:p>
          <a:p>
            <a:pPr>
              <a:lnSpc>
                <a:spcPts val="2000"/>
              </a:lnSpc>
            </a:pPr>
            <a:r>
              <a:rPr lang="ja-JP" altLang="en-US" sz="1100" dirty="0" smtClean="0">
                <a:latin typeface="ＭＳ ゴシック" pitchFamily="49" charset="-128"/>
                <a:ea typeface="ＭＳ ゴシック" pitchFamily="49" charset="-128"/>
              </a:rPr>
              <a:t> ｂ </a:t>
            </a:r>
            <a:r>
              <a:rPr lang="ja-JP" altLang="en-US" sz="1100" dirty="0">
                <a:latin typeface="ＭＳ ゴシック" pitchFamily="49" charset="-128"/>
                <a:ea typeface="ＭＳ ゴシック" pitchFamily="49" charset="-128"/>
              </a:rPr>
              <a:t>根拠を明らかにして自分の考えを説明する能力</a:t>
            </a:r>
          </a:p>
          <a:p>
            <a:pPr>
              <a:lnSpc>
                <a:spcPts val="2000"/>
              </a:lnSpc>
            </a:pPr>
            <a:r>
              <a:rPr lang="ja-JP" altLang="en-US" sz="1100" dirty="0" smtClean="0">
                <a:latin typeface="ＭＳ ゴシック" pitchFamily="49" charset="-128"/>
                <a:ea typeface="ＭＳ ゴシック" pitchFamily="49" charset="-128"/>
              </a:rPr>
              <a:t> ｃ </a:t>
            </a:r>
            <a:r>
              <a:rPr lang="ja-JP" altLang="en-US" sz="1100" spc="-20" dirty="0">
                <a:latin typeface="ＭＳ ゴシック" pitchFamily="49" charset="-128"/>
                <a:ea typeface="ＭＳ ゴシック" pitchFamily="49" charset="-128"/>
              </a:rPr>
              <a:t>複数資料から必要な情報を選択・収集し，それを分類整理して，自らの考え・意見を表現する能力</a:t>
            </a:r>
          </a:p>
          <a:p>
            <a:pPr>
              <a:lnSpc>
                <a:spcPts val="2000"/>
              </a:lnSpc>
            </a:pPr>
            <a:r>
              <a:rPr lang="ja-JP" altLang="en-US" sz="1100" dirty="0" smtClean="0">
                <a:latin typeface="ＭＳ ゴシック" pitchFamily="49" charset="-128"/>
                <a:ea typeface="ＭＳ ゴシック" pitchFamily="49" charset="-128"/>
              </a:rPr>
              <a:t> ｄ </a:t>
            </a:r>
            <a:r>
              <a:rPr lang="ja-JP" altLang="en-US" sz="1100" dirty="0">
                <a:latin typeface="ＭＳ ゴシック" pitchFamily="49" charset="-128"/>
                <a:ea typeface="ＭＳ ゴシック" pitchFamily="49" charset="-128"/>
              </a:rPr>
              <a:t>自らの思考過程を振り返り，その思考過程を説明・評価する能力</a:t>
            </a:r>
            <a:endParaRPr kumimoji="1" lang="ja-JP" altLang="en-US" sz="1100" dirty="0">
              <a:latin typeface="ＭＳ ゴシック" pitchFamily="49" charset="-128"/>
              <a:ea typeface="ＭＳ ゴシック" pitchFamily="49" charset="-128"/>
            </a:endParaRPr>
          </a:p>
        </p:txBody>
      </p:sp>
      <p:sp>
        <p:nvSpPr>
          <p:cNvPr id="5" name="テキスト ボックス 4"/>
          <p:cNvSpPr txBox="1"/>
          <p:nvPr/>
        </p:nvSpPr>
        <p:spPr>
          <a:xfrm>
            <a:off x="188640" y="4592960"/>
            <a:ext cx="5751280" cy="821443"/>
          </a:xfrm>
          <a:prstGeom prst="rect">
            <a:avLst/>
          </a:prstGeom>
          <a:noFill/>
          <a:ln w="15875" cap="rnd">
            <a:solidFill>
              <a:schemeClr val="bg1"/>
            </a:solidFill>
          </a:ln>
        </p:spPr>
        <p:txBody>
          <a:bodyPr wrap="square" rtlCol="0">
            <a:spAutoFit/>
          </a:bodyPr>
          <a:lstStyle/>
          <a:p>
            <a:pPr>
              <a:lnSpc>
                <a:spcPts val="2000"/>
              </a:lnSpc>
            </a:pPr>
            <a:r>
              <a:rPr lang="ja-JP" altLang="en-US" sz="1100" dirty="0" smtClean="0">
                <a:latin typeface="ＭＳ ゴシック" pitchFamily="49" charset="-128"/>
                <a:ea typeface="ＭＳ ゴシック" pitchFamily="49" charset="-128"/>
              </a:rPr>
              <a:t> ○ 生きて働く知識</a:t>
            </a:r>
            <a:r>
              <a:rPr lang="ja-JP" altLang="en-US" sz="1100" dirty="0">
                <a:latin typeface="ＭＳ ゴシック" pitchFamily="49" charset="-128"/>
                <a:ea typeface="ＭＳ ゴシック" pitchFamily="49" charset="-128"/>
              </a:rPr>
              <a:t>・技能</a:t>
            </a:r>
          </a:p>
          <a:p>
            <a:pPr>
              <a:lnSpc>
                <a:spcPts val="2000"/>
              </a:lnSpc>
            </a:pPr>
            <a:r>
              <a:rPr lang="ja-JP" altLang="en-US" sz="1100" dirty="0" smtClean="0">
                <a:latin typeface="ＭＳ ゴシック" pitchFamily="49" charset="-128"/>
                <a:ea typeface="ＭＳ ゴシック" pitchFamily="49" charset="-128"/>
              </a:rPr>
              <a:t> ○ 未知の状況にも対応できる思考力</a:t>
            </a:r>
            <a:r>
              <a:rPr lang="ja-JP" altLang="en-US" sz="1100" dirty="0">
                <a:latin typeface="ＭＳ ゴシック" pitchFamily="49" charset="-128"/>
                <a:ea typeface="ＭＳ ゴシック" pitchFamily="49" charset="-128"/>
              </a:rPr>
              <a:t>・判断力・表現力等</a:t>
            </a:r>
          </a:p>
          <a:p>
            <a:pPr>
              <a:lnSpc>
                <a:spcPts val="2000"/>
              </a:lnSpc>
            </a:pPr>
            <a:r>
              <a:rPr lang="ja-JP" altLang="en-US" sz="1100" dirty="0" smtClean="0">
                <a:latin typeface="ＭＳ ゴシック" pitchFamily="49" charset="-128"/>
                <a:ea typeface="ＭＳ ゴシック" pitchFamily="49" charset="-128"/>
              </a:rPr>
              <a:t> ○ 学びを人生や社会に生かそうとする学びに向かう力・人間性等</a:t>
            </a:r>
            <a:endParaRPr kumimoji="1" lang="ja-JP" altLang="en-US" sz="1100" dirty="0">
              <a:latin typeface="ＭＳ ゴシック" pitchFamily="49" charset="-128"/>
              <a:ea typeface="ＭＳ ゴシック" pitchFamily="49" charset="-128"/>
            </a:endParaRPr>
          </a:p>
        </p:txBody>
      </p:sp>
      <p:sp>
        <p:nvSpPr>
          <p:cNvPr id="17" name="テキスト ボックス 16"/>
          <p:cNvSpPr txBox="1"/>
          <p:nvPr/>
        </p:nvSpPr>
        <p:spPr>
          <a:xfrm>
            <a:off x="2420888" y="9417496"/>
            <a:ext cx="2031325" cy="369332"/>
          </a:xfrm>
          <a:prstGeom prst="rect">
            <a:avLst/>
          </a:prstGeom>
          <a:noFill/>
        </p:spPr>
        <p:txBody>
          <a:bodyPr wrap="none" rtlCol="0">
            <a:spAutoFit/>
          </a:bodyPr>
          <a:lstStyle/>
          <a:p>
            <a:r>
              <a:rPr kumimoji="1" lang="ja-JP" altLang="en-US" dirty="0" smtClean="0"/>
              <a:t>徳島県教育委員会</a:t>
            </a:r>
            <a:endParaRPr kumimoji="1" lang="ja-JP" altLang="en-US" dirty="0"/>
          </a:p>
        </p:txBody>
      </p:sp>
      <p:sp>
        <p:nvSpPr>
          <p:cNvPr id="18" name="テキスト ボックス 17"/>
          <p:cNvSpPr txBox="1"/>
          <p:nvPr/>
        </p:nvSpPr>
        <p:spPr>
          <a:xfrm>
            <a:off x="0" y="2504728"/>
            <a:ext cx="6858000" cy="1615827"/>
          </a:xfrm>
          <a:prstGeom prst="rect">
            <a:avLst/>
          </a:prstGeom>
          <a:noFill/>
        </p:spPr>
        <p:txBody>
          <a:bodyPr wrap="square" rtlCol="0">
            <a:spAutoFit/>
          </a:bodyPr>
          <a:lstStyle/>
          <a:p>
            <a:r>
              <a:rPr lang="ja-JP" altLang="en-US" sz="1100" dirty="0" smtClean="0">
                <a:latin typeface="ＭＳ ゴシック" pitchFamily="49" charset="-128"/>
                <a:ea typeface="ＭＳ ゴシック" pitchFamily="49" charset="-128"/>
              </a:rPr>
              <a:t>　学校教育法において義務教育は，「生涯にわたり学習する基盤が培われるよう，基礎的な知識及び技能を習得させるとともに，これらを活用して課題を解決するために必要な思考力，判断力，表現力その他能力をはぐくみ，主体的に学習に取り組む態度を養うことに，特に意を用いなければならない。」と規定されています。</a:t>
            </a:r>
            <a:endParaRPr lang="en-US" altLang="ja-JP" sz="1100" dirty="0" smtClean="0">
              <a:latin typeface="ＭＳ ゴシック" pitchFamily="49" charset="-128"/>
              <a:ea typeface="ＭＳ ゴシック" pitchFamily="49" charset="-128"/>
            </a:endParaRPr>
          </a:p>
          <a:p>
            <a:r>
              <a:rPr lang="ja-JP" altLang="en-US" sz="1100" dirty="0" smtClean="0">
                <a:latin typeface="ＭＳ ゴシック" pitchFamily="49" charset="-128"/>
                <a:ea typeface="ＭＳ ゴシック" pitchFamily="49" charset="-128"/>
              </a:rPr>
              <a:t>　また，新学習指導要領では，現行の学習指導要領の枠組みや教育内容を維持した上で，知識の理解の質をたかめ，「確かな学力」を育成することを重視しています。</a:t>
            </a:r>
          </a:p>
          <a:p>
            <a:r>
              <a:rPr lang="ja-JP" altLang="en-US" sz="1100" dirty="0" smtClean="0">
                <a:latin typeface="ＭＳ ゴシック" pitchFamily="49" charset="-128"/>
                <a:ea typeface="ＭＳ ゴシック" pitchFamily="49" charset="-128"/>
              </a:rPr>
              <a:t>　徳島県教育委員会では，こうしたことを踏まえ，「確かな学力」において目指す子供を「自ら考え，判断し，表現できる子供」とし，その具体的な姿を「阿波っ子　学びのススメ１０か条」に示し，「豊かな心」・「健やかな体」の育成との調和を図りながら，目指す子供の姿の実現を図ります。</a:t>
            </a:r>
            <a:endParaRPr kumimoji="1" lang="ja-JP" altLang="en-US" sz="1100" dirty="0">
              <a:latin typeface="ＭＳ ゴシック" pitchFamily="49" charset="-128"/>
              <a:ea typeface="ＭＳ ゴシック" pitchFamily="49" charset="-128"/>
            </a:endParaRPr>
          </a:p>
        </p:txBody>
      </p:sp>
      <p:sp>
        <p:nvSpPr>
          <p:cNvPr id="23" name="テキスト ボックス 22"/>
          <p:cNvSpPr txBox="1"/>
          <p:nvPr/>
        </p:nvSpPr>
        <p:spPr>
          <a:xfrm>
            <a:off x="0" y="2063388"/>
            <a:ext cx="6858000" cy="369332"/>
          </a:xfrm>
          <a:prstGeom prst="rect">
            <a:avLst/>
          </a:prstGeom>
          <a:noFill/>
        </p:spPr>
        <p:txBody>
          <a:bodyPr wrap="square" rtlCol="0">
            <a:spAutoFit/>
          </a:bodyPr>
          <a:lstStyle/>
          <a:p>
            <a:pPr algn="ctr"/>
            <a:r>
              <a:rPr kumimoji="1" lang="ja-JP" altLang="en-US" dirty="0" smtClean="0">
                <a:latin typeface="AR Pゴシック体S" pitchFamily="50" charset="-128"/>
                <a:ea typeface="AR Pゴシック体S" pitchFamily="50" charset="-128"/>
              </a:rPr>
              <a:t>「自ら考え，判断し，表現できる子供」を目指して</a:t>
            </a:r>
            <a:endParaRPr kumimoji="1" lang="ja-JP" altLang="en-US" dirty="0">
              <a:latin typeface="AR Pゴシック体S" pitchFamily="50" charset="-128"/>
              <a:ea typeface="AR Pゴシック体S" pitchFamily="50" charset="-128"/>
            </a:endParaRPr>
          </a:p>
        </p:txBody>
      </p:sp>
      <p:sp>
        <p:nvSpPr>
          <p:cNvPr id="16" name="角丸四角形 15"/>
          <p:cNvSpPr/>
          <p:nvPr/>
        </p:nvSpPr>
        <p:spPr>
          <a:xfrm>
            <a:off x="116632" y="4520952"/>
            <a:ext cx="6597352" cy="1008112"/>
          </a:xfrm>
          <a:prstGeom prst="roundRect">
            <a:avLst/>
          </a:prstGeom>
          <a:noFill/>
          <a:ln w="15875"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1000" dirty="0" smtClean="0">
              <a:solidFill>
                <a:schemeClr val="tx1"/>
              </a:solidFill>
              <a:latin typeface="ＭＳ ゴシック" pitchFamily="49" charset="-128"/>
              <a:ea typeface="ＭＳ ゴシック" pitchFamily="49" charset="-128"/>
            </a:endParaRPr>
          </a:p>
        </p:txBody>
      </p:sp>
      <p:sp>
        <p:nvSpPr>
          <p:cNvPr id="19" name="角丸四角形 18"/>
          <p:cNvSpPr/>
          <p:nvPr/>
        </p:nvSpPr>
        <p:spPr>
          <a:xfrm>
            <a:off x="260648" y="4376936"/>
            <a:ext cx="2448272"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200" dirty="0" smtClean="0">
                <a:solidFill>
                  <a:schemeClr val="tx1"/>
                </a:solidFill>
                <a:latin typeface="AR Pゴシック体S" pitchFamily="50" charset="-128"/>
                <a:ea typeface="AR Pゴシック体S" pitchFamily="50" charset="-128"/>
              </a:rPr>
              <a:t>育成すべき資質・能力の</a:t>
            </a:r>
            <a:r>
              <a:rPr lang="ja-JP" altLang="en-US" sz="1200" dirty="0" smtClean="0">
                <a:solidFill>
                  <a:schemeClr val="tx1"/>
                </a:solidFill>
                <a:latin typeface="AR Pゴシック体S" pitchFamily="50" charset="-128"/>
                <a:ea typeface="AR Pゴシック体S" pitchFamily="50" charset="-128"/>
              </a:rPr>
              <a:t>三</a:t>
            </a:r>
            <a:r>
              <a:rPr kumimoji="1" lang="ja-JP" altLang="en-US" sz="1200" dirty="0" smtClean="0">
                <a:solidFill>
                  <a:schemeClr val="tx1"/>
                </a:solidFill>
                <a:latin typeface="AR Pゴシック体S" pitchFamily="50" charset="-128"/>
                <a:ea typeface="AR Pゴシック体S" pitchFamily="50" charset="-128"/>
              </a:rPr>
              <a:t>つの柱</a:t>
            </a:r>
          </a:p>
        </p:txBody>
      </p:sp>
      <p:sp>
        <p:nvSpPr>
          <p:cNvPr id="20" name="角丸四角形 19"/>
          <p:cNvSpPr/>
          <p:nvPr/>
        </p:nvSpPr>
        <p:spPr>
          <a:xfrm>
            <a:off x="116632" y="5745088"/>
            <a:ext cx="6597352" cy="1224136"/>
          </a:xfrm>
          <a:prstGeom prst="roundRect">
            <a:avLst/>
          </a:prstGeom>
          <a:noFill/>
          <a:ln w="15875"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1000" dirty="0" smtClean="0">
              <a:solidFill>
                <a:schemeClr val="tx1"/>
              </a:solidFill>
              <a:latin typeface="ＭＳ ゴシック" pitchFamily="49" charset="-128"/>
              <a:ea typeface="ＭＳ ゴシック" pitchFamily="49" charset="-128"/>
            </a:endParaRPr>
          </a:p>
        </p:txBody>
      </p:sp>
      <p:sp>
        <p:nvSpPr>
          <p:cNvPr id="21" name="角丸四角形 20"/>
          <p:cNvSpPr/>
          <p:nvPr/>
        </p:nvSpPr>
        <p:spPr>
          <a:xfrm>
            <a:off x="260648" y="5601072"/>
            <a:ext cx="180020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200" dirty="0" smtClean="0">
                <a:solidFill>
                  <a:schemeClr val="tx1"/>
                </a:solidFill>
                <a:latin typeface="AR Pゴシック体S" pitchFamily="50" charset="-128"/>
                <a:ea typeface="AR Pゴシック体S" pitchFamily="50" charset="-128"/>
              </a:rPr>
              <a:t>育てるべき重点的な能力</a:t>
            </a:r>
          </a:p>
        </p:txBody>
      </p:sp>
      <p:sp>
        <p:nvSpPr>
          <p:cNvPr id="24" name="角丸四角形 23"/>
          <p:cNvSpPr/>
          <p:nvPr/>
        </p:nvSpPr>
        <p:spPr>
          <a:xfrm>
            <a:off x="116632" y="7185248"/>
            <a:ext cx="6552728" cy="2088232"/>
          </a:xfrm>
          <a:prstGeom prst="roundRect">
            <a:avLst/>
          </a:prstGeom>
          <a:noFill/>
          <a:ln w="15875"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1000" dirty="0" smtClean="0">
              <a:solidFill>
                <a:schemeClr val="tx1"/>
              </a:solidFill>
              <a:latin typeface="ＭＳ ゴシック" pitchFamily="49" charset="-128"/>
              <a:ea typeface="ＭＳ ゴシック" pitchFamily="49" charset="-128"/>
            </a:endParaRPr>
          </a:p>
        </p:txBody>
      </p:sp>
      <p:sp>
        <p:nvSpPr>
          <p:cNvPr id="25" name="角丸四角形 24"/>
          <p:cNvSpPr/>
          <p:nvPr/>
        </p:nvSpPr>
        <p:spPr>
          <a:xfrm>
            <a:off x="332656" y="7041232"/>
            <a:ext cx="115212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200" dirty="0" smtClean="0">
                <a:solidFill>
                  <a:schemeClr val="tx1"/>
                </a:solidFill>
                <a:latin typeface="AR Pゴシック体S" pitchFamily="50" charset="-128"/>
                <a:ea typeface="AR Pゴシック体S" pitchFamily="50" charset="-128"/>
              </a:rPr>
              <a:t>本県の重点課題</a:t>
            </a:r>
          </a:p>
        </p:txBody>
      </p:sp>
    </p:spTree>
    <p:extLst>
      <p:ext uri="{BB962C8B-B14F-4D97-AF65-F5344CB8AC3E}">
        <p14:creationId xmlns="" xmlns:p14="http://schemas.microsoft.com/office/powerpoint/2010/main" val="396898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0" y="9744416"/>
            <a:ext cx="6858000" cy="161584"/>
          </a:xfrm>
          <a:prstGeom prst="rect">
            <a:avLst/>
          </a:prstGeom>
          <a:noFill/>
        </p:spPr>
        <p:txBody>
          <a:bodyPr wrap="square" lIns="36000" tIns="0" rIns="36000" bIns="0" rtlCol="0">
            <a:spAutoFit/>
          </a:bodyPr>
          <a:lstStyle/>
          <a:p>
            <a:pPr algn="ctr"/>
            <a:r>
              <a:rPr kumimoji="1" lang="ja-JP" altLang="en-US" sz="1050" dirty="0" smtClean="0"/>
              <a:t>－　１　－</a:t>
            </a:r>
            <a:endParaRPr kumimoji="1" lang="ja-JP" altLang="en-US" sz="1050" dirty="0"/>
          </a:p>
        </p:txBody>
      </p:sp>
      <p:sp>
        <p:nvSpPr>
          <p:cNvPr id="40" name="角丸四角形 39"/>
          <p:cNvSpPr/>
          <p:nvPr/>
        </p:nvSpPr>
        <p:spPr>
          <a:xfrm>
            <a:off x="36000" y="5169024"/>
            <a:ext cx="6804000" cy="2088232"/>
          </a:xfrm>
          <a:prstGeom prst="roundRect">
            <a:avLst>
              <a:gd name="adj" fmla="val 5644"/>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p>
        </p:txBody>
      </p:sp>
      <p:sp>
        <p:nvSpPr>
          <p:cNvPr id="42" name="フローチャート : 端子 41"/>
          <p:cNvSpPr/>
          <p:nvPr/>
        </p:nvSpPr>
        <p:spPr>
          <a:xfrm>
            <a:off x="486000" y="5220056"/>
            <a:ext cx="936104" cy="164992"/>
          </a:xfrm>
          <a:prstGeom prst="flowChartTerminator">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50" dirty="0">
                <a:solidFill>
                  <a:schemeClr val="tx1"/>
                </a:solidFill>
                <a:latin typeface="ＭＳ ゴシック" pitchFamily="49" charset="-128"/>
                <a:ea typeface="ＭＳ ゴシック" pitchFamily="49" charset="-128"/>
              </a:rPr>
              <a:t>本県の</a:t>
            </a:r>
            <a:r>
              <a:rPr lang="ja-JP" altLang="en-US" sz="1050" dirty="0" smtClean="0">
                <a:solidFill>
                  <a:schemeClr val="tx1"/>
                </a:solidFill>
                <a:latin typeface="ＭＳ ゴシック" pitchFamily="49" charset="-128"/>
                <a:ea typeface="ＭＳ ゴシック" pitchFamily="49" charset="-128"/>
              </a:rPr>
              <a:t>課題</a:t>
            </a:r>
            <a:endParaRPr kumimoji="1" lang="ja-JP" altLang="en-US" sz="1050" dirty="0">
              <a:solidFill>
                <a:schemeClr val="tx1"/>
              </a:solidFill>
              <a:latin typeface="ＭＳ ゴシック" pitchFamily="49" charset="-128"/>
              <a:ea typeface="ＭＳ ゴシック" pitchFamily="49" charset="-128"/>
            </a:endParaRPr>
          </a:p>
        </p:txBody>
      </p:sp>
      <p:sp>
        <p:nvSpPr>
          <p:cNvPr id="43" name="フローチャート : 代替処理 42"/>
          <p:cNvSpPr/>
          <p:nvPr/>
        </p:nvSpPr>
        <p:spPr>
          <a:xfrm>
            <a:off x="3762000" y="5364056"/>
            <a:ext cx="3024336" cy="977894"/>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○数量や図形に関する基礎的・基本的な知識及び技</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能を確実に身に付けている。　</a:t>
            </a:r>
          </a:p>
          <a:p>
            <a:r>
              <a:rPr lang="ja-JP" altLang="en-US" sz="1000" dirty="0" smtClean="0">
                <a:solidFill>
                  <a:schemeClr val="tx1"/>
                </a:solidFill>
                <a:latin typeface="ＭＳ ゴシック" pitchFamily="49" charset="-128"/>
                <a:ea typeface="ＭＳ ゴシック" pitchFamily="49" charset="-128"/>
              </a:rPr>
              <a:t>○算数・数学を学ぶ意欲を高めたり，学ぶことの意　</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義や有用性を実感したりすることができる。</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smtClean="0">
                <a:solidFill>
                  <a:schemeClr val="tx1"/>
                </a:solidFill>
                <a:latin typeface="ＭＳ ゴシック" pitchFamily="49" charset="-128"/>
                <a:ea typeface="ＭＳ ゴシック" pitchFamily="49" charset="-128"/>
              </a:rPr>
              <a:t>○数学的な表現を用いて事象を簡潔・明瞭・的確に　</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表現することができる。</a:t>
            </a:r>
            <a:endParaRPr lang="ja-JP" altLang="en-US" sz="1000" dirty="0">
              <a:solidFill>
                <a:schemeClr val="tx1"/>
              </a:solidFill>
              <a:latin typeface="ＭＳ ゴシック" pitchFamily="49" charset="-128"/>
              <a:ea typeface="ＭＳ ゴシック" pitchFamily="49" charset="-128"/>
            </a:endParaRPr>
          </a:p>
        </p:txBody>
      </p:sp>
      <p:sp>
        <p:nvSpPr>
          <p:cNvPr id="44" name="フローチャート : 端子 43"/>
          <p:cNvSpPr/>
          <p:nvPr/>
        </p:nvSpPr>
        <p:spPr>
          <a:xfrm>
            <a:off x="3834000" y="5220056"/>
            <a:ext cx="1224136" cy="164992"/>
          </a:xfrm>
          <a:prstGeom prst="flowChartTerminator">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latin typeface="ＭＳ ゴシック" pitchFamily="49" charset="-128"/>
                <a:ea typeface="ＭＳ ゴシック" pitchFamily="49" charset="-128"/>
              </a:rPr>
              <a:t>目指す子供の姿</a:t>
            </a:r>
            <a:endParaRPr kumimoji="1" lang="ja-JP" altLang="en-US" sz="1050" dirty="0">
              <a:solidFill>
                <a:schemeClr val="tx1"/>
              </a:solidFill>
              <a:latin typeface="ＭＳ ゴシック" pitchFamily="49" charset="-128"/>
              <a:ea typeface="ＭＳ ゴシック" pitchFamily="49" charset="-128"/>
            </a:endParaRPr>
          </a:p>
        </p:txBody>
      </p:sp>
      <p:sp>
        <p:nvSpPr>
          <p:cNvPr id="45" name="右矢印 44"/>
          <p:cNvSpPr/>
          <p:nvPr/>
        </p:nvSpPr>
        <p:spPr>
          <a:xfrm>
            <a:off x="3366000" y="5580000"/>
            <a:ext cx="360040" cy="432048"/>
          </a:xfrm>
          <a:prstGeom prst="rightArrow">
            <a:avLst/>
          </a:prstGeom>
          <a:gradFill flip="none" rotWithShape="1">
            <a:gsLst>
              <a:gs pos="0">
                <a:srgbClr val="5E9EFF"/>
              </a:gs>
              <a:gs pos="39999">
                <a:srgbClr val="85C2FF"/>
              </a:gs>
              <a:gs pos="70000">
                <a:srgbClr val="C4D6EB"/>
              </a:gs>
              <a:gs pos="100000">
                <a:srgbClr val="FFE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縦巻き 46"/>
          <p:cNvSpPr/>
          <p:nvPr/>
        </p:nvSpPr>
        <p:spPr>
          <a:xfrm>
            <a:off x="0" y="5241032"/>
            <a:ext cx="332656" cy="1908000"/>
          </a:xfrm>
          <a:prstGeom prst="verticalScroll">
            <a:avLst/>
          </a:prstGeom>
          <a:solidFill>
            <a:srgbClr val="FFFF9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kumimoji="1" lang="ja-JP" altLang="en-US" sz="1400" dirty="0" smtClean="0">
                <a:solidFill>
                  <a:schemeClr val="tx1"/>
                </a:solidFill>
                <a:latin typeface="ＭＳ ゴシック" pitchFamily="49" charset="-128"/>
                <a:ea typeface="ＭＳ ゴシック" pitchFamily="49" charset="-128"/>
              </a:rPr>
              <a:t>算数　数学</a:t>
            </a:r>
            <a:endParaRPr kumimoji="1" lang="ja-JP" altLang="en-US" sz="1400" dirty="0">
              <a:solidFill>
                <a:schemeClr val="tx1"/>
              </a:solidFill>
              <a:latin typeface="ＭＳ ゴシック" pitchFamily="49" charset="-128"/>
              <a:ea typeface="ＭＳ ゴシック" pitchFamily="49" charset="-128"/>
            </a:endParaRPr>
          </a:p>
        </p:txBody>
      </p:sp>
      <p:sp>
        <p:nvSpPr>
          <p:cNvPr id="38" name="フローチャート : 代替処理 37"/>
          <p:cNvSpPr/>
          <p:nvPr/>
        </p:nvSpPr>
        <p:spPr>
          <a:xfrm>
            <a:off x="359999" y="5385048"/>
            <a:ext cx="2970041" cy="864096"/>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a:solidFill>
                  <a:schemeClr val="tx1"/>
                </a:solidFill>
                <a:latin typeface="ＭＳ ゴシック" pitchFamily="49" charset="-128"/>
                <a:ea typeface="ＭＳ ゴシック" pitchFamily="49" charset="-128"/>
              </a:rPr>
              <a:t>◆</a:t>
            </a:r>
            <a:r>
              <a:rPr lang="ja-JP" altLang="en-US" sz="1000" dirty="0" smtClean="0">
                <a:solidFill>
                  <a:schemeClr val="tx1"/>
                </a:solidFill>
                <a:latin typeface="ＭＳ ゴシック" pitchFamily="49" charset="-128"/>
                <a:ea typeface="ＭＳ ゴシック" pitchFamily="49" charset="-128"/>
              </a:rPr>
              <a:t>分数や小数，割合の意味理解が十分でない。</a:t>
            </a:r>
          </a:p>
          <a:p>
            <a:r>
              <a:rPr lang="ja-JP" altLang="en-US" sz="1000" dirty="0" smtClean="0">
                <a:solidFill>
                  <a:schemeClr val="tx1"/>
                </a:solidFill>
                <a:latin typeface="ＭＳ ゴシック" pitchFamily="49" charset="-128"/>
                <a:ea typeface="ＭＳ ゴシック" pitchFamily="49" charset="-128"/>
              </a:rPr>
              <a:t>◆規則性を見いだすなどの関数的な見方や考え方　</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が十分でない。　</a:t>
            </a:r>
          </a:p>
          <a:p>
            <a:r>
              <a:rPr lang="ja-JP" altLang="en-US" sz="1000" dirty="0" smtClean="0">
                <a:solidFill>
                  <a:schemeClr val="tx1"/>
                </a:solidFill>
                <a:latin typeface="ＭＳ ゴシック" pitchFamily="49" charset="-128"/>
                <a:ea typeface="ＭＳ ゴシック" pitchFamily="49" charset="-128"/>
              </a:rPr>
              <a:t>◆自分の考えを文字式や図など数学的に表現する　　</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力や問題を筋道立てて解決</a:t>
            </a:r>
            <a:r>
              <a:rPr lang="ja-JP" altLang="en-US" sz="1000" dirty="0" smtClean="0">
                <a:solidFill>
                  <a:schemeClr val="tx1"/>
                </a:solidFill>
                <a:latin typeface="ＭＳ ゴシック" pitchFamily="49" charset="-128"/>
                <a:ea typeface="ＭＳ ゴシック" pitchFamily="49" charset="-128"/>
              </a:rPr>
              <a:t>する力が十分でない。　　</a:t>
            </a:r>
            <a:r>
              <a:rPr lang="ja-JP" altLang="en-US" sz="1000" dirty="0">
                <a:solidFill>
                  <a:schemeClr val="tx1"/>
                </a:solidFill>
                <a:latin typeface="ＭＳ ゴシック" pitchFamily="49" charset="-128"/>
                <a:ea typeface="ＭＳ ゴシック" pitchFamily="49" charset="-128"/>
              </a:rPr>
              <a:t>　</a:t>
            </a:r>
            <a:endParaRPr kumimoji="1" lang="ja-JP" altLang="en-US" sz="1000" dirty="0">
              <a:solidFill>
                <a:schemeClr val="tx1"/>
              </a:solidFill>
              <a:latin typeface="ＭＳ ゴシック" pitchFamily="49" charset="-128"/>
              <a:ea typeface="ＭＳ ゴシック" pitchFamily="49" charset="-128"/>
            </a:endParaRPr>
          </a:p>
        </p:txBody>
      </p:sp>
      <p:sp>
        <p:nvSpPr>
          <p:cNvPr id="39" name="テキスト ボックス 38"/>
          <p:cNvSpPr txBox="1"/>
          <p:nvPr/>
        </p:nvSpPr>
        <p:spPr>
          <a:xfrm>
            <a:off x="324000" y="6249144"/>
            <a:ext cx="6480720" cy="923330"/>
          </a:xfrm>
          <a:prstGeom prst="rect">
            <a:avLst/>
          </a:prstGeom>
          <a:noFill/>
        </p:spPr>
        <p:txBody>
          <a:bodyPr wrap="square" lIns="0" tIns="0" rIns="0" bIns="0" rtlCol="0">
            <a:spAutoFit/>
          </a:bodyPr>
          <a:lstStyle/>
          <a:p>
            <a:r>
              <a:rPr lang="ja-JP" altLang="en-US" sz="1000" b="1" dirty="0" smtClean="0">
                <a:latin typeface="ＭＳ ゴシック" pitchFamily="49" charset="-128"/>
                <a:ea typeface="ＭＳ ゴシック" pitchFamily="49" charset="-128"/>
              </a:rPr>
              <a:t>①自力解決の場や練り上げの場の保障と充実</a:t>
            </a:r>
            <a:endParaRPr lang="en-US" altLang="ja-JP" sz="1000" b="1"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◇自ら考える場の確保を図り，思考力，判断力，表現力等の伸長を図る。</a:t>
            </a:r>
            <a:endParaRPr lang="en-US" altLang="ja-JP" sz="1000" dirty="0" smtClean="0">
              <a:latin typeface="ＭＳ 明朝" pitchFamily="17" charset="-128"/>
              <a:ea typeface="ＭＳ 明朝" pitchFamily="17" charset="-128"/>
            </a:endParaRP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◇練り上げの場で，算数･数学における言語活動の充実を図り，本時の目標に迫ることができるようにする。</a:t>
            </a:r>
            <a:endParaRPr lang="ja-JP" altLang="en-US" sz="1000" dirty="0">
              <a:latin typeface="ＭＳ 明朝" pitchFamily="17" charset="-128"/>
              <a:ea typeface="ＭＳ 明朝" pitchFamily="17" charset="-128"/>
            </a:endParaRPr>
          </a:p>
          <a:p>
            <a:r>
              <a:rPr lang="ja-JP" altLang="en-US" sz="1000" b="1" dirty="0" smtClean="0">
                <a:latin typeface="ＭＳ ゴシック" pitchFamily="49" charset="-128"/>
                <a:ea typeface="ＭＳ ゴシック" pitchFamily="49" charset="-128"/>
              </a:rPr>
              <a:t>②板書の充実と学びの自覚化</a:t>
            </a:r>
            <a:endParaRPr lang="en-US" altLang="ja-JP" sz="1000" b="1" dirty="0" smtClean="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◇授業展開が見えるような板書の構造化を図る。</a:t>
            </a:r>
            <a:endParaRPr lang="en-US" altLang="ja-JP" sz="1000" dirty="0" smtClean="0">
              <a:latin typeface="ＭＳ 明朝" pitchFamily="17" charset="-128"/>
              <a:ea typeface="ＭＳ 明朝" pitchFamily="17" charset="-128"/>
            </a:endParaRP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◇問題解決における見通しの場と自ら学んだことを振り返る場の保障及びノート指導の充実を図る。</a:t>
            </a:r>
            <a:r>
              <a:rPr lang="ja-JP" altLang="en-US" sz="900" dirty="0" smtClean="0">
                <a:latin typeface="ＭＳ 明朝" pitchFamily="17" charset="-128"/>
                <a:ea typeface="ＭＳ 明朝" pitchFamily="17" charset="-128"/>
              </a:rPr>
              <a:t>　</a:t>
            </a:r>
            <a:endParaRPr kumimoji="1" lang="ja-JP" altLang="en-US" sz="900" dirty="0">
              <a:latin typeface="ＭＳ 明朝" pitchFamily="17" charset="-128"/>
              <a:ea typeface="ＭＳ 明朝" pitchFamily="17" charset="-128"/>
            </a:endParaRPr>
          </a:p>
        </p:txBody>
      </p:sp>
      <p:grpSp>
        <p:nvGrpSpPr>
          <p:cNvPr id="11" name="グループ化 10"/>
          <p:cNvGrpSpPr/>
          <p:nvPr/>
        </p:nvGrpSpPr>
        <p:grpSpPr>
          <a:xfrm>
            <a:off x="0" y="142818"/>
            <a:ext cx="6821383" cy="2520280"/>
            <a:chOff x="0" y="142818"/>
            <a:chExt cx="6821383" cy="2520280"/>
          </a:xfrm>
        </p:grpSpPr>
        <p:sp>
          <p:nvSpPr>
            <p:cNvPr id="12" name="角丸四角形 11"/>
            <p:cNvSpPr/>
            <p:nvPr/>
          </p:nvSpPr>
          <p:spPr>
            <a:xfrm>
              <a:off x="17383" y="142818"/>
              <a:ext cx="6804000" cy="2520280"/>
            </a:xfrm>
            <a:prstGeom prst="roundRect">
              <a:avLst>
                <a:gd name="adj" fmla="val 5644"/>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p>
          </p:txBody>
        </p:sp>
        <p:sp>
          <p:nvSpPr>
            <p:cNvPr id="13" name="フローチャート : 代替処理 13"/>
            <p:cNvSpPr/>
            <p:nvPr/>
          </p:nvSpPr>
          <p:spPr>
            <a:xfrm>
              <a:off x="360000" y="323496"/>
              <a:ext cx="2952328" cy="864096"/>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a:solidFill>
                    <a:schemeClr val="tx1"/>
                  </a:solidFill>
                  <a:latin typeface="ＭＳ ゴシック" pitchFamily="49" charset="-128"/>
                  <a:ea typeface="ＭＳ ゴシック" pitchFamily="49" charset="-128"/>
                </a:rPr>
                <a:t>◆文章の内容や表現の特徴を捉え，目的や意図</a:t>
              </a:r>
              <a:r>
                <a:rPr lang="ja-JP" altLang="en-US" sz="1000" dirty="0" smtClean="0">
                  <a:solidFill>
                    <a:schemeClr val="tx1"/>
                  </a:solidFill>
                  <a:latin typeface="ＭＳ ゴシック" pitchFamily="49" charset="-128"/>
                  <a:ea typeface="ＭＳ ゴシック" pitchFamily="49" charset="-128"/>
                </a:rPr>
                <a:t>に</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応じ，条件に即して説明することに課題がある。</a:t>
              </a:r>
              <a:endParaRPr lang="ja-JP" altLang="en-US" sz="1000" baseline="30000" dirty="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◆目的に応じて，複数の資料を</a:t>
              </a:r>
              <a:r>
                <a:rPr lang="ja-JP" altLang="en-US" sz="1000" dirty="0" smtClean="0">
                  <a:solidFill>
                    <a:schemeClr val="tx1"/>
                  </a:solidFill>
                  <a:latin typeface="ＭＳ ゴシック" pitchFamily="49" charset="-128"/>
                  <a:ea typeface="ＭＳ ゴシック" pitchFamily="49" charset="-128"/>
                </a:rPr>
                <a:t>結び</a:t>
              </a:r>
              <a:r>
                <a:rPr lang="ja-JP" altLang="en-US" sz="1000" dirty="0">
                  <a:solidFill>
                    <a:schemeClr val="tx1"/>
                  </a:solidFill>
                  <a:latin typeface="ＭＳ ゴシック" pitchFamily="49" charset="-128"/>
                  <a:ea typeface="ＭＳ ゴシック" pitchFamily="49" charset="-128"/>
                </a:rPr>
                <a:t>付け</a:t>
              </a:r>
              <a:r>
                <a:rPr lang="ja-JP" altLang="en-US" sz="1000" dirty="0" smtClean="0">
                  <a:solidFill>
                    <a:schemeClr val="tx1"/>
                  </a:solidFill>
                  <a:latin typeface="ＭＳ ゴシック" pitchFamily="49" charset="-128"/>
                  <a:ea typeface="ＭＳ ゴシック" pitchFamily="49" charset="-128"/>
                </a:rPr>
                <a:t>ながら読</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んだり</a:t>
              </a:r>
              <a:r>
                <a:rPr lang="ja-JP" altLang="en-US" sz="1000" dirty="0">
                  <a:solidFill>
                    <a:schemeClr val="tx1"/>
                  </a:solidFill>
                  <a:latin typeface="ＭＳ ゴシック" pitchFamily="49" charset="-128"/>
                  <a:ea typeface="ＭＳ ゴシック" pitchFamily="49" charset="-128"/>
                </a:rPr>
                <a:t>，必要な情報</a:t>
              </a:r>
              <a:r>
                <a:rPr lang="ja-JP" altLang="en-US" sz="1000" dirty="0" smtClean="0">
                  <a:solidFill>
                    <a:schemeClr val="tx1"/>
                  </a:solidFill>
                  <a:latin typeface="ＭＳ ゴシック" pitchFamily="49" charset="-128"/>
                  <a:ea typeface="ＭＳ ゴシック" pitchFamily="49" charset="-128"/>
                </a:rPr>
                <a:t>を</a:t>
              </a:r>
              <a:r>
                <a:rPr lang="ja-JP" altLang="en-US" sz="1000" dirty="0">
                  <a:solidFill>
                    <a:schemeClr val="tx1"/>
                  </a:solidFill>
                  <a:latin typeface="ＭＳ ゴシック" pitchFamily="49" charset="-128"/>
                  <a:ea typeface="ＭＳ ゴシック" pitchFamily="49" charset="-128"/>
                </a:rPr>
                <a:t>根拠として</a:t>
              </a:r>
              <a:r>
                <a:rPr lang="ja-JP" altLang="en-US" sz="1000" dirty="0" smtClean="0">
                  <a:solidFill>
                    <a:schemeClr val="tx1"/>
                  </a:solidFill>
                  <a:latin typeface="ＭＳ ゴシック" pitchFamily="49" charset="-128"/>
                  <a:ea typeface="ＭＳ ゴシック" pitchFamily="49" charset="-128"/>
                </a:rPr>
                <a:t>自分の考えを</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smtClean="0">
                  <a:solidFill>
                    <a:schemeClr val="tx1"/>
                  </a:solidFill>
                  <a:latin typeface="ＭＳ ゴシック" pitchFamily="49" charset="-128"/>
                  <a:ea typeface="ＭＳ ゴシック" pitchFamily="49" charset="-128"/>
                </a:rPr>
                <a:t>　深めたりする</a:t>
              </a:r>
              <a:r>
                <a:rPr lang="ja-JP" altLang="en-US" sz="1000" dirty="0">
                  <a:solidFill>
                    <a:schemeClr val="tx1"/>
                  </a:solidFill>
                  <a:latin typeface="ＭＳ ゴシック" pitchFamily="49" charset="-128"/>
                  <a:ea typeface="ＭＳ ゴシック" pitchFamily="49" charset="-128"/>
                </a:rPr>
                <a:t>ことに課題がある。　</a:t>
              </a:r>
              <a:endParaRPr kumimoji="1" lang="ja-JP" altLang="en-US" sz="1000" dirty="0">
                <a:solidFill>
                  <a:schemeClr val="tx1"/>
                </a:solidFill>
                <a:latin typeface="ＭＳ ゴシック" pitchFamily="49" charset="-128"/>
                <a:ea typeface="ＭＳ ゴシック" pitchFamily="49" charset="-128"/>
              </a:endParaRPr>
            </a:p>
          </p:txBody>
        </p:sp>
        <p:sp>
          <p:nvSpPr>
            <p:cNvPr id="14" name="フローチャート : 端子 11"/>
            <p:cNvSpPr/>
            <p:nvPr/>
          </p:nvSpPr>
          <p:spPr>
            <a:xfrm>
              <a:off x="468000" y="179496"/>
              <a:ext cx="936104" cy="164992"/>
            </a:xfrm>
            <a:prstGeom prst="flowChartTerminator">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50" dirty="0">
                  <a:solidFill>
                    <a:schemeClr val="tx1"/>
                  </a:solidFill>
                  <a:latin typeface="ＭＳ ゴシック" pitchFamily="49" charset="-128"/>
                  <a:ea typeface="ＭＳ ゴシック" pitchFamily="49" charset="-128"/>
                </a:rPr>
                <a:t>本県の</a:t>
              </a:r>
              <a:r>
                <a:rPr lang="ja-JP" altLang="en-US" sz="1050" dirty="0" smtClean="0">
                  <a:solidFill>
                    <a:schemeClr val="tx1"/>
                  </a:solidFill>
                  <a:latin typeface="ＭＳ ゴシック" pitchFamily="49" charset="-128"/>
                  <a:ea typeface="ＭＳ ゴシック" pitchFamily="49" charset="-128"/>
                </a:rPr>
                <a:t>課題</a:t>
              </a:r>
              <a:endParaRPr kumimoji="1" lang="ja-JP" altLang="en-US" sz="1050" dirty="0">
                <a:solidFill>
                  <a:schemeClr val="tx1"/>
                </a:solidFill>
                <a:latin typeface="ＭＳ ゴシック" pitchFamily="49" charset="-128"/>
                <a:ea typeface="ＭＳ ゴシック" pitchFamily="49" charset="-128"/>
              </a:endParaRPr>
            </a:p>
          </p:txBody>
        </p:sp>
        <p:sp>
          <p:nvSpPr>
            <p:cNvPr id="15" name="フローチャート : 代替処理 14"/>
            <p:cNvSpPr/>
            <p:nvPr/>
          </p:nvSpPr>
          <p:spPr>
            <a:xfrm>
              <a:off x="3744000" y="323496"/>
              <a:ext cx="3024336" cy="864096"/>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a:t>
              </a:r>
              <a:r>
                <a:rPr lang="ja-JP" altLang="en-US" sz="1000" dirty="0">
                  <a:solidFill>
                    <a:schemeClr val="tx1"/>
                  </a:solidFill>
                  <a:latin typeface="ＭＳ ゴシック" pitchFamily="49" charset="-128"/>
                  <a:ea typeface="ＭＳ ゴシック" pitchFamily="49" charset="-128"/>
                </a:rPr>
                <a:t>文</a:t>
              </a:r>
              <a:r>
                <a:rPr lang="ja-JP" altLang="en-US" sz="1000" dirty="0" smtClean="0">
                  <a:solidFill>
                    <a:schemeClr val="tx1"/>
                  </a:solidFill>
                  <a:latin typeface="ＭＳ ゴシック" pitchFamily="49" charset="-128"/>
                  <a:ea typeface="ＭＳ ゴシック" pitchFamily="49" charset="-128"/>
                </a:rPr>
                <a:t>章を読んで理解したことに基づいて考えたこと</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を，目的や</a:t>
              </a:r>
              <a:r>
                <a:rPr lang="ja-JP" altLang="en-US" sz="1000" dirty="0">
                  <a:solidFill>
                    <a:schemeClr val="tx1"/>
                  </a:solidFill>
                  <a:latin typeface="ＭＳ ゴシック" pitchFamily="49" charset="-128"/>
                  <a:ea typeface="ＭＳ ゴシック" pitchFamily="49" charset="-128"/>
                </a:rPr>
                <a:t>意図</a:t>
              </a:r>
              <a:r>
                <a:rPr lang="ja-JP" altLang="en-US" sz="1000" dirty="0" smtClean="0">
                  <a:solidFill>
                    <a:schemeClr val="tx1"/>
                  </a:solidFill>
                  <a:latin typeface="ＭＳ ゴシック" pitchFamily="49" charset="-128"/>
                  <a:ea typeface="ＭＳ ゴシック" pitchFamily="49" charset="-128"/>
                </a:rPr>
                <a:t>に応じて話したり書いたりして伝</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え合う中で，深めることができる。</a:t>
              </a:r>
            </a:p>
            <a:p>
              <a:r>
                <a:rPr lang="ja-JP" altLang="en-US" sz="1000" dirty="0" smtClean="0">
                  <a:solidFill>
                    <a:schemeClr val="tx1"/>
                  </a:solidFill>
                  <a:latin typeface="ＭＳ ゴシック" pitchFamily="49" charset="-128"/>
                  <a:ea typeface="ＭＳ ゴシック" pitchFamily="49" charset="-128"/>
                </a:rPr>
                <a:t>○複数の本や資料を読み，課題解決のために必要な</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情報を選び，効果的に活用することができる。</a:t>
              </a:r>
              <a:endParaRPr lang="ja-JP" altLang="en-US" sz="1000" dirty="0">
                <a:solidFill>
                  <a:schemeClr val="tx1"/>
                </a:solidFill>
                <a:latin typeface="ＭＳ ゴシック" pitchFamily="49" charset="-128"/>
                <a:ea typeface="ＭＳ ゴシック" pitchFamily="49" charset="-128"/>
              </a:endParaRPr>
            </a:p>
          </p:txBody>
        </p:sp>
        <p:sp>
          <p:nvSpPr>
            <p:cNvPr id="16" name="フローチャート : 端子 12"/>
            <p:cNvSpPr/>
            <p:nvPr/>
          </p:nvSpPr>
          <p:spPr>
            <a:xfrm>
              <a:off x="3816000" y="179496"/>
              <a:ext cx="1224136" cy="164992"/>
            </a:xfrm>
            <a:prstGeom prst="flowChartTerminator">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latin typeface="ＭＳ ゴシック" pitchFamily="49" charset="-128"/>
                  <a:ea typeface="ＭＳ ゴシック" pitchFamily="49" charset="-128"/>
                </a:rPr>
                <a:t>目指す子供の姿</a:t>
              </a:r>
              <a:endParaRPr kumimoji="1" lang="ja-JP" altLang="en-US" sz="1050" dirty="0">
                <a:solidFill>
                  <a:schemeClr val="tx1"/>
                </a:solidFill>
                <a:latin typeface="ＭＳ ゴシック" pitchFamily="49" charset="-128"/>
                <a:ea typeface="ＭＳ ゴシック" pitchFamily="49" charset="-128"/>
              </a:endParaRPr>
            </a:p>
          </p:txBody>
        </p:sp>
        <p:sp>
          <p:nvSpPr>
            <p:cNvPr id="17" name="右矢印 16"/>
            <p:cNvSpPr/>
            <p:nvPr/>
          </p:nvSpPr>
          <p:spPr>
            <a:xfrm>
              <a:off x="3348000" y="540000"/>
              <a:ext cx="360040" cy="432048"/>
            </a:xfrm>
            <a:prstGeom prst="rightArrow">
              <a:avLst/>
            </a:prstGeom>
            <a:gradFill flip="none" rotWithShape="1">
              <a:gsLst>
                <a:gs pos="0">
                  <a:srgbClr val="5E9EFF"/>
                </a:gs>
                <a:gs pos="39999">
                  <a:srgbClr val="85C2FF"/>
                </a:gs>
                <a:gs pos="70000">
                  <a:srgbClr val="C4D6EB"/>
                </a:gs>
                <a:gs pos="100000">
                  <a:srgbClr val="FFE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縦巻き 17"/>
            <p:cNvSpPr/>
            <p:nvPr/>
          </p:nvSpPr>
          <p:spPr>
            <a:xfrm>
              <a:off x="0" y="468000"/>
              <a:ext cx="332656" cy="1872000"/>
            </a:xfrm>
            <a:prstGeom prst="verticalScroll">
              <a:avLst/>
            </a:prstGeom>
            <a:solidFill>
              <a:srgbClr val="FFFF9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kumimoji="1" lang="ja-JP" altLang="en-US" sz="1400" dirty="0" smtClean="0">
                  <a:solidFill>
                    <a:schemeClr val="tx1"/>
                  </a:solidFill>
                  <a:latin typeface="ＭＳ ゴシック" pitchFamily="49" charset="-128"/>
                  <a:ea typeface="ＭＳ ゴシック" pitchFamily="49" charset="-128"/>
                </a:rPr>
                <a:t>国　語</a:t>
              </a:r>
              <a:endParaRPr kumimoji="1" lang="ja-JP" altLang="en-US" sz="1400" dirty="0">
                <a:solidFill>
                  <a:schemeClr val="tx1"/>
                </a:solidFill>
                <a:latin typeface="ＭＳ ゴシック" pitchFamily="49" charset="-128"/>
                <a:ea typeface="ＭＳ ゴシック" pitchFamily="49" charset="-128"/>
              </a:endParaRPr>
            </a:p>
          </p:txBody>
        </p:sp>
        <p:sp>
          <p:nvSpPr>
            <p:cNvPr id="19" name="テキスト ボックス 18"/>
            <p:cNvSpPr txBox="1"/>
            <p:nvPr/>
          </p:nvSpPr>
          <p:spPr>
            <a:xfrm>
              <a:off x="313708" y="1233287"/>
              <a:ext cx="6485874" cy="1384995"/>
            </a:xfrm>
            <a:prstGeom prst="rect">
              <a:avLst/>
            </a:prstGeom>
            <a:noFill/>
          </p:spPr>
          <p:txBody>
            <a:bodyPr wrap="square" lIns="0" tIns="0" rIns="0" bIns="0" rtlCol="0">
              <a:spAutoFit/>
            </a:bodyPr>
            <a:lstStyle/>
            <a:p>
              <a:r>
                <a:rPr lang="ja-JP" altLang="en-US" sz="1000" b="1" dirty="0" smtClean="0"/>
                <a:t>①</a:t>
              </a:r>
              <a:r>
                <a:rPr lang="ja-JP" altLang="en-US" sz="1000" b="1" dirty="0"/>
                <a:t>言葉に</a:t>
              </a:r>
              <a:r>
                <a:rPr lang="ja-JP" altLang="en-US" sz="1000" b="1" dirty="0" smtClean="0"/>
                <a:t>よる見方・考え方を働かせ，</a:t>
              </a:r>
              <a:r>
                <a:rPr lang="ja-JP" altLang="en-US" sz="1000" b="1" dirty="0"/>
                <a:t>主体的</a:t>
              </a:r>
              <a:r>
                <a:rPr lang="ja-JP" altLang="en-US" sz="1000" b="1" dirty="0" smtClean="0"/>
                <a:t>・対話的</a:t>
              </a:r>
              <a:r>
                <a:rPr lang="ja-JP" altLang="en-US" sz="1000" b="1" dirty="0"/>
                <a:t>で深い学びの実現となるよう</a:t>
              </a:r>
              <a:r>
                <a:rPr lang="ja-JP" altLang="en-US" sz="1000" b="1" dirty="0" smtClean="0"/>
                <a:t>工夫改善を図った</a:t>
              </a:r>
              <a:r>
                <a:rPr lang="ja-JP" altLang="en-US" sz="1000" b="1" dirty="0"/>
                <a:t>学習指導の</a:t>
              </a:r>
              <a:r>
                <a:rPr lang="ja-JP" altLang="en-US" sz="1000" b="1" dirty="0" smtClean="0"/>
                <a:t>充実</a:t>
              </a:r>
              <a:endParaRPr lang="en-US" altLang="ja-JP" sz="1000" b="1" dirty="0" smtClean="0"/>
            </a:p>
            <a:p>
              <a:r>
                <a:rPr lang="ja-JP" altLang="en-US" sz="1000" b="1" dirty="0"/>
                <a:t>　</a:t>
              </a:r>
              <a:r>
                <a:rPr lang="ja-JP" altLang="en-US" sz="1000" b="1" dirty="0" smtClean="0"/>
                <a:t>　</a:t>
              </a:r>
              <a:r>
                <a:rPr lang="ja-JP" altLang="en-US" sz="1000" dirty="0" smtClean="0">
                  <a:latin typeface="ＭＳ Ｐ明朝" panose="02020600040205080304" pitchFamily="18" charset="-128"/>
                  <a:ea typeface="ＭＳ Ｐ明朝" panose="02020600040205080304" pitchFamily="18" charset="-128"/>
                </a:rPr>
                <a:t>◇</a:t>
              </a:r>
              <a:r>
                <a:rPr lang="ja-JP" altLang="en-US" sz="1000" spc="50" dirty="0" smtClean="0">
                  <a:latin typeface="ＭＳ Ｐ明朝" panose="02020600040205080304" pitchFamily="18" charset="-128"/>
                  <a:ea typeface="ＭＳ Ｐ明朝" panose="02020600040205080304" pitchFamily="18" charset="-128"/>
                </a:rPr>
                <a:t>言語活動を通して，国語</a:t>
              </a:r>
              <a:r>
                <a:rPr lang="ja-JP" altLang="en-US" sz="1000" spc="50" dirty="0">
                  <a:latin typeface="ＭＳ Ｐ明朝" panose="02020600040205080304" pitchFamily="18" charset="-128"/>
                  <a:ea typeface="ＭＳ Ｐ明朝" panose="02020600040205080304" pitchFamily="18" charset="-128"/>
                </a:rPr>
                <a:t>科</a:t>
              </a:r>
              <a:r>
                <a:rPr lang="ja-JP" altLang="en-US" sz="1000" spc="50" dirty="0" smtClean="0">
                  <a:latin typeface="ＭＳ Ｐ明朝" panose="02020600040205080304" pitchFamily="18" charset="-128"/>
                  <a:ea typeface="ＭＳ Ｐ明朝" panose="02020600040205080304" pitchFamily="18" charset="-128"/>
                </a:rPr>
                <a:t>の資質・能力を身に付けることができるよう，課題設定や学習指導</a:t>
              </a:r>
              <a:r>
                <a:rPr lang="ja-JP" altLang="en-US" sz="1000" spc="50" dirty="0">
                  <a:latin typeface="ＭＳ Ｐ明朝" panose="02020600040205080304" pitchFamily="18" charset="-128"/>
                  <a:ea typeface="ＭＳ Ｐ明朝" panose="02020600040205080304" pitchFamily="18" charset="-128"/>
                </a:rPr>
                <a:t>過程</a:t>
              </a:r>
              <a:r>
                <a:rPr lang="ja-JP" altLang="en-US" sz="1000" spc="50" dirty="0" smtClean="0">
                  <a:latin typeface="ＭＳ Ｐ明朝" panose="02020600040205080304" pitchFamily="18" charset="-128"/>
                  <a:ea typeface="ＭＳ Ｐ明朝" panose="02020600040205080304" pitchFamily="18" charset="-128"/>
                </a:rPr>
                <a:t>，学習指導・</a:t>
              </a:r>
              <a:endParaRPr lang="en-US" altLang="ja-JP" sz="1000" spc="50" dirty="0" smtClean="0">
                <a:latin typeface="ＭＳ Ｐ明朝" panose="02020600040205080304" pitchFamily="18" charset="-128"/>
                <a:ea typeface="ＭＳ Ｐ明朝" panose="02020600040205080304" pitchFamily="18" charset="-128"/>
              </a:endParaRPr>
            </a:p>
            <a:p>
              <a:r>
                <a:rPr lang="en-US" altLang="ja-JP" sz="1000" spc="50" dirty="0">
                  <a:latin typeface="ＭＳ Ｐ明朝" panose="02020600040205080304" pitchFamily="18" charset="-128"/>
                  <a:ea typeface="ＭＳ Ｐ明朝" panose="02020600040205080304" pitchFamily="18" charset="-128"/>
                </a:rPr>
                <a:t> </a:t>
              </a:r>
              <a:r>
                <a:rPr lang="en-US" altLang="ja-JP" sz="1000" spc="50" dirty="0" smtClean="0">
                  <a:latin typeface="ＭＳ Ｐ明朝" panose="02020600040205080304" pitchFamily="18" charset="-128"/>
                  <a:ea typeface="ＭＳ Ｐ明朝" panose="02020600040205080304" pitchFamily="18" charset="-128"/>
                </a:rPr>
                <a:t> </a:t>
              </a:r>
              <a:r>
                <a:rPr lang="en-US" altLang="ja-JP" sz="900" spc="50" dirty="0" smtClean="0">
                  <a:latin typeface="ＭＳ Ｐ明朝" panose="02020600040205080304" pitchFamily="18" charset="-128"/>
                  <a:ea typeface="ＭＳ Ｐ明朝" panose="02020600040205080304" pitchFamily="18" charset="-128"/>
                </a:rPr>
                <a:t>    </a:t>
              </a:r>
              <a:r>
                <a:rPr lang="ja-JP" altLang="en-US" sz="900" spc="50" dirty="0" smtClean="0">
                  <a:latin typeface="ＭＳ Ｐ明朝" panose="02020600040205080304" pitchFamily="18" charset="-128"/>
                  <a:ea typeface="ＭＳ Ｐ明朝" panose="02020600040205080304" pitchFamily="18" charset="-128"/>
                </a:rPr>
                <a:t> </a:t>
              </a:r>
              <a:r>
                <a:rPr lang="ja-JP" altLang="en-US" sz="1000" spc="50" dirty="0" smtClean="0">
                  <a:latin typeface="ＭＳ Ｐ明朝" panose="02020600040205080304" pitchFamily="18" charset="-128"/>
                  <a:ea typeface="ＭＳ Ｐ明朝" panose="02020600040205080304" pitchFamily="18" charset="-128"/>
                </a:rPr>
                <a:t>支援の方法などを工夫するとともに，身に付けた国語科の資質</a:t>
              </a:r>
              <a:r>
                <a:rPr lang="ja-JP" altLang="en-US" sz="1000" spc="50" dirty="0">
                  <a:latin typeface="ＭＳ Ｐ明朝" panose="02020600040205080304" pitchFamily="18" charset="-128"/>
                  <a:ea typeface="ＭＳ Ｐ明朝" panose="02020600040205080304" pitchFamily="18" charset="-128"/>
                </a:rPr>
                <a:t>・</a:t>
              </a:r>
              <a:r>
                <a:rPr lang="ja-JP" altLang="en-US" sz="1000" spc="50" dirty="0" smtClean="0">
                  <a:latin typeface="ＭＳ Ｐ明朝" panose="02020600040205080304" pitchFamily="18" charset="-128"/>
                  <a:ea typeface="ＭＳ Ｐ明朝" panose="02020600040205080304" pitchFamily="18" charset="-128"/>
                </a:rPr>
                <a:t>能力を</a:t>
              </a:r>
              <a:r>
                <a:rPr lang="ja-JP" altLang="en-US" sz="1000" spc="50" dirty="0">
                  <a:latin typeface="ＭＳ Ｐ明朝" panose="02020600040205080304" pitchFamily="18" charset="-128"/>
                  <a:ea typeface="ＭＳ Ｐ明朝" panose="02020600040205080304" pitchFamily="18" charset="-128"/>
                </a:rPr>
                <a:t>子供</a:t>
              </a:r>
              <a:r>
                <a:rPr lang="ja-JP" altLang="en-US" sz="1000" spc="50" dirty="0" smtClean="0">
                  <a:latin typeface="ＭＳ Ｐ明朝" panose="02020600040205080304" pitchFamily="18" charset="-128"/>
                  <a:ea typeface="ＭＳ Ｐ明朝" panose="02020600040205080304" pitchFamily="18" charset="-128"/>
                </a:rPr>
                <a:t>が自覚できるようにする。</a:t>
              </a:r>
              <a:endParaRPr lang="en-US" altLang="ja-JP" sz="1000" spc="50" dirty="0" smtClean="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　◇</a:t>
              </a:r>
              <a:r>
                <a:rPr lang="ja-JP" altLang="en-US" sz="1000" spc="50" dirty="0">
                  <a:latin typeface="ＭＳ Ｐ明朝" panose="02020600040205080304" pitchFamily="18" charset="-128"/>
                  <a:ea typeface="ＭＳ Ｐ明朝" panose="02020600040205080304" pitchFamily="18" charset="-128"/>
                </a:rPr>
                <a:t>言葉</a:t>
              </a:r>
              <a:r>
                <a:rPr lang="ja-JP" altLang="en-US" sz="1000" spc="50" dirty="0" smtClean="0">
                  <a:latin typeface="ＭＳ Ｐ明朝" panose="02020600040205080304" pitchFamily="18" charset="-128"/>
                  <a:ea typeface="ＭＳ Ｐ明朝" panose="02020600040205080304" pitchFamily="18" charset="-128"/>
                </a:rPr>
                <a:t>による見方・考え方を働かせ，言葉の</a:t>
              </a:r>
              <a:r>
                <a:rPr lang="ja-JP" altLang="en-US" sz="1000" spc="50" dirty="0">
                  <a:latin typeface="ＭＳ Ｐ明朝" panose="02020600040205080304" pitchFamily="18" charset="-128"/>
                  <a:ea typeface="ＭＳ Ｐ明朝" panose="02020600040205080304" pitchFamily="18" charset="-128"/>
                </a:rPr>
                <a:t>特徴</a:t>
              </a:r>
              <a:r>
                <a:rPr lang="ja-JP" altLang="en-US" sz="1000" spc="50" dirty="0" smtClean="0">
                  <a:latin typeface="ＭＳ Ｐ明朝" panose="02020600040205080304" pitchFamily="18" charset="-128"/>
                  <a:ea typeface="ＭＳ Ｐ明朝" panose="02020600040205080304" pitchFamily="18" charset="-128"/>
                </a:rPr>
                <a:t>や使い方などを問い直し意味付ける中で，言葉</a:t>
              </a:r>
              <a:r>
                <a:rPr lang="ja-JP" altLang="en-US" sz="1000" spc="50" dirty="0">
                  <a:latin typeface="ＭＳ Ｐ明朝" panose="02020600040205080304" pitchFamily="18" charset="-128"/>
                  <a:ea typeface="ＭＳ Ｐ明朝" panose="02020600040205080304" pitchFamily="18" charset="-128"/>
                </a:rPr>
                <a:t>へ</a:t>
              </a:r>
              <a:r>
                <a:rPr lang="ja-JP" altLang="en-US" sz="1000" spc="50" dirty="0" smtClean="0">
                  <a:latin typeface="ＭＳ Ｐ明朝" panose="02020600040205080304" pitchFamily="18" charset="-128"/>
                  <a:ea typeface="ＭＳ Ｐ明朝" panose="02020600040205080304" pitchFamily="18" charset="-128"/>
                </a:rPr>
                <a:t>の自覚を高め</a:t>
              </a:r>
              <a:endParaRPr lang="en-US" altLang="ja-JP" sz="1000" spc="50" dirty="0" smtClean="0">
                <a:latin typeface="ＭＳ Ｐ明朝" panose="02020600040205080304" pitchFamily="18" charset="-128"/>
                <a:ea typeface="ＭＳ Ｐ明朝" panose="02020600040205080304" pitchFamily="18" charset="-128"/>
              </a:endParaRPr>
            </a:p>
            <a:p>
              <a:r>
                <a:rPr lang="en-US" altLang="ja-JP" sz="1000" spc="80" dirty="0">
                  <a:latin typeface="ＭＳ Ｐ明朝" panose="02020600040205080304" pitchFamily="18" charset="-128"/>
                  <a:ea typeface="ＭＳ Ｐ明朝" panose="02020600040205080304" pitchFamily="18" charset="-128"/>
                </a:rPr>
                <a:t> </a:t>
              </a:r>
              <a:r>
                <a:rPr lang="en-US" altLang="ja-JP" sz="1000" spc="40" dirty="0" smtClean="0">
                  <a:latin typeface="ＭＳ Ｐ明朝" panose="02020600040205080304" pitchFamily="18" charset="-128"/>
                  <a:ea typeface="ＭＳ Ｐ明朝" panose="02020600040205080304" pitchFamily="18" charset="-128"/>
                </a:rPr>
                <a:t>      </a:t>
              </a:r>
              <a:r>
                <a:rPr lang="ja-JP" altLang="en-US" sz="1000" spc="80" dirty="0" err="1" smtClean="0">
                  <a:latin typeface="ＭＳ Ｐ明朝" panose="02020600040205080304" pitchFamily="18" charset="-128"/>
                  <a:ea typeface="ＭＳ Ｐ明朝" panose="02020600040205080304" pitchFamily="18" charset="-128"/>
                </a:rPr>
                <a:t>ると</a:t>
              </a:r>
              <a:r>
                <a:rPr lang="ja-JP" altLang="en-US" sz="1000" spc="80" dirty="0" smtClean="0">
                  <a:latin typeface="ＭＳ Ｐ明朝" panose="02020600040205080304" pitchFamily="18" charset="-128"/>
                  <a:ea typeface="ＭＳ Ｐ明朝" panose="02020600040205080304" pitchFamily="18" charset="-128"/>
                </a:rPr>
                <a:t>ともに，</a:t>
              </a:r>
              <a:r>
                <a:rPr lang="ja-JP" altLang="en-US" sz="1000" kern="0" spc="50" dirty="0">
                  <a:latin typeface="ＭＳ Ｐ明朝" panose="02020600040205080304" pitchFamily="18" charset="-128"/>
                  <a:ea typeface="ＭＳ Ｐ明朝" panose="02020600040205080304" pitchFamily="18" charset="-128"/>
                </a:rPr>
                <a:t>自分</a:t>
              </a:r>
              <a:r>
                <a:rPr lang="ja-JP" altLang="en-US" sz="1000" kern="0" spc="50" dirty="0" smtClean="0">
                  <a:latin typeface="ＭＳ Ｐ明朝" panose="02020600040205080304" pitchFamily="18" charset="-128"/>
                  <a:ea typeface="ＭＳ Ｐ明朝" panose="02020600040205080304" pitchFamily="18" charset="-128"/>
                </a:rPr>
                <a:t>の思いや考えを深める学習の充実を図る。</a:t>
              </a:r>
              <a:endParaRPr lang="ja-JP" altLang="en-US" sz="1000" kern="0" spc="50" dirty="0">
                <a:latin typeface="ＭＳ Ｐ明朝" panose="02020600040205080304" pitchFamily="18" charset="-128"/>
                <a:ea typeface="ＭＳ Ｐ明朝" panose="02020600040205080304" pitchFamily="18" charset="-128"/>
              </a:endParaRPr>
            </a:p>
            <a:p>
              <a:r>
                <a:rPr lang="ja-JP" altLang="en-US" sz="1000" b="1" dirty="0" smtClean="0"/>
                <a:t>②目的</a:t>
              </a:r>
              <a:r>
                <a:rPr lang="ja-JP" altLang="en-US" sz="1000" b="1" dirty="0"/>
                <a:t>に応じ，複数の文章や資料を読む活動の</a:t>
              </a:r>
              <a:r>
                <a:rPr lang="ja-JP" altLang="en-US" sz="1000" b="1" dirty="0" smtClean="0"/>
                <a:t>充実</a:t>
              </a:r>
              <a:endParaRPr lang="en-US" altLang="ja-JP" sz="1000" b="1" dirty="0" smtClean="0"/>
            </a:p>
            <a:p>
              <a:r>
                <a:rPr lang="ja-JP" altLang="en-US" sz="1000" b="1" dirty="0"/>
                <a:t>　</a:t>
              </a:r>
              <a:r>
                <a:rPr lang="ja-JP" altLang="en-US" sz="1000" b="1" dirty="0" smtClean="0"/>
                <a:t>　</a:t>
              </a:r>
              <a:r>
                <a:rPr lang="ja-JP" altLang="en-US" sz="1000" dirty="0" smtClean="0">
                  <a:latin typeface="ＭＳ Ｐ明朝" panose="02020600040205080304" pitchFamily="18" charset="-128"/>
                  <a:ea typeface="ＭＳ Ｐ明朝" panose="02020600040205080304" pitchFamily="18" charset="-128"/>
                </a:rPr>
                <a:t>◇</a:t>
              </a:r>
              <a:r>
                <a:rPr lang="ja-JP" altLang="en-US" sz="1000" spc="50" dirty="0" smtClean="0">
                  <a:latin typeface="ＭＳ Ｐ明朝" panose="02020600040205080304" pitchFamily="18" charset="-128"/>
                  <a:ea typeface="ＭＳ Ｐ明朝" panose="02020600040205080304" pitchFamily="18" charset="-128"/>
                </a:rPr>
                <a:t>複数の文章や資料から必要な情報を取り出し，それらを比較したり関係付けたりする活動や，速読・摘読など効</a:t>
              </a:r>
              <a:endParaRPr lang="en-US" altLang="ja-JP" sz="1000" spc="50" dirty="0" smtClean="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　　 </a:t>
              </a:r>
              <a:r>
                <a:rPr lang="ja-JP" altLang="en-US" sz="1000" spc="50" dirty="0" smtClean="0">
                  <a:latin typeface="ＭＳ Ｐ明朝" panose="02020600040205080304" pitchFamily="18" charset="-128"/>
                  <a:ea typeface="ＭＳ Ｐ明朝" panose="02020600040205080304" pitchFamily="18" charset="-128"/>
                </a:rPr>
                <a:t>果的な読み方を工夫する活動を取り入れる。</a:t>
              </a:r>
              <a:endParaRPr lang="en-US" altLang="ja-JP" sz="1000" spc="50" dirty="0" smtClean="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　◇</a:t>
              </a:r>
              <a:r>
                <a:rPr lang="ja-JP" altLang="en-US" sz="1000" spc="50" dirty="0" smtClean="0">
                  <a:latin typeface="ＭＳ Ｐ明朝" panose="02020600040205080304" pitchFamily="18" charset="-128"/>
                  <a:ea typeface="ＭＳ Ｐ明朝" panose="02020600040205080304" pitchFamily="18" charset="-128"/>
                </a:rPr>
                <a:t>図書館を利用し，様々な本などから情報を得て活用する読書習慣の定着につながる学習活動を充実させる。</a:t>
              </a:r>
              <a:endParaRPr kumimoji="1" lang="ja-JP" altLang="en-US" sz="1400" spc="50" dirty="0">
                <a:latin typeface="ＭＳ Ｐ明朝" panose="02020600040205080304" pitchFamily="18" charset="-128"/>
                <a:ea typeface="ＭＳ Ｐ明朝" panose="02020600040205080304" pitchFamily="18" charset="-128"/>
              </a:endParaRPr>
            </a:p>
          </p:txBody>
        </p:sp>
      </p:grpSp>
      <p:sp>
        <p:nvSpPr>
          <p:cNvPr id="20" name="テキスト ボックス 19"/>
          <p:cNvSpPr txBox="1"/>
          <p:nvPr/>
        </p:nvSpPr>
        <p:spPr>
          <a:xfrm>
            <a:off x="260648" y="2936776"/>
            <a:ext cx="6480720" cy="1538883"/>
          </a:xfrm>
          <a:prstGeom prst="rect">
            <a:avLst/>
          </a:prstGeom>
          <a:noFill/>
        </p:spPr>
        <p:txBody>
          <a:bodyPr wrap="square" lIns="0" tIns="0" rIns="0" bIns="0" rtlCol="0">
            <a:spAutoFit/>
          </a:bodyPr>
          <a:lstStyle/>
          <a:p>
            <a:r>
              <a:rPr lang="ja-JP" altLang="en-US" sz="1000" b="1" dirty="0" smtClean="0">
                <a:latin typeface="ＭＳ ゴシック" pitchFamily="49" charset="-128"/>
                <a:ea typeface="ＭＳ ゴシック" pitchFamily="49" charset="-128"/>
              </a:rPr>
              <a:t>①育成を目指す国語科の資質・能力に最適な言語活動を位置付け，主体的・対話的で深い学びの実現となるような工夫改善を図った学習指導の充実</a:t>
            </a:r>
            <a:endParaRPr lang="en-US" altLang="ja-JP" sz="1000" b="1" dirty="0" smtClean="0">
              <a:latin typeface="ＭＳ ゴシック" pitchFamily="49" charset="-128"/>
              <a:ea typeface="ＭＳ ゴシック" pitchFamily="49" charset="-128"/>
            </a:endParaRPr>
          </a:p>
          <a:p>
            <a:r>
              <a:rPr lang="ja-JP" altLang="en-US" sz="1000" b="1" dirty="0">
                <a:latin typeface="ＭＳ ゴシック" pitchFamily="49" charset="-128"/>
                <a:ea typeface="ＭＳ ゴシック" pitchFamily="49" charset="-128"/>
              </a:rPr>
              <a:t>　</a:t>
            </a:r>
            <a:r>
              <a:rPr lang="ja-JP" altLang="en-US" sz="1000" b="1" dirty="0" smtClean="0">
                <a:latin typeface="ＭＳ ゴシック" pitchFamily="49" charset="-128"/>
                <a:ea typeface="ＭＳ ゴシック" pitchFamily="49" charset="-128"/>
              </a:rPr>
              <a:t>活動</a:t>
            </a:r>
            <a:r>
              <a:rPr lang="ja-JP" altLang="en-US" sz="1000" b="1" dirty="0">
                <a:latin typeface="ＭＳ ゴシック" pitchFamily="49" charset="-128"/>
                <a:ea typeface="ＭＳ ゴシック" pitchFamily="49" charset="-128"/>
              </a:rPr>
              <a:t>の充実</a:t>
            </a: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a:t>
            </a:r>
            <a:r>
              <a:rPr lang="ja-JP" altLang="en-US" sz="1000" dirty="0">
                <a:latin typeface="ＭＳ 明朝" pitchFamily="17" charset="-128"/>
                <a:ea typeface="ＭＳ 明朝" pitchFamily="17" charset="-128"/>
              </a:rPr>
              <a:t>目的や必要性を意識して取り組めるよう，課題や学習指導過程を工夫するとともに，身に付けた</a:t>
            </a:r>
            <a:r>
              <a:rPr lang="ja-JP" altLang="en-US" sz="1000" dirty="0" smtClean="0">
                <a:latin typeface="ＭＳ 明朝" pitchFamily="17" charset="-128"/>
                <a:ea typeface="ＭＳ 明朝" pitchFamily="17" charset="-128"/>
              </a:rPr>
              <a:t>国語の</a:t>
            </a:r>
            <a:r>
              <a:rPr lang="ja-JP" altLang="en-US" sz="1000" dirty="0">
                <a:latin typeface="ＭＳ 明朝" pitchFamily="17" charset="-128"/>
                <a:ea typeface="ＭＳ 明朝" pitchFamily="17" charset="-128"/>
              </a:rPr>
              <a:t>資質</a:t>
            </a:r>
            <a:r>
              <a:rPr lang="ja-JP" altLang="en-US" sz="1000" dirty="0" smtClean="0">
                <a:latin typeface="ＭＳ 明朝" pitchFamily="17" charset="-128"/>
                <a:ea typeface="ＭＳ 明朝" pitchFamily="17" charset="-128"/>
              </a:rPr>
              <a:t>・</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能力</a:t>
            </a:r>
            <a:r>
              <a:rPr lang="ja-JP" altLang="en-US" sz="1000" dirty="0">
                <a:latin typeface="ＭＳ 明朝" pitchFamily="17" charset="-128"/>
                <a:ea typeface="ＭＳ 明朝" pitchFamily="17" charset="-128"/>
              </a:rPr>
              <a:t>を</a:t>
            </a:r>
            <a:r>
              <a:rPr lang="ja-JP" altLang="en-US" sz="1000" dirty="0" smtClean="0">
                <a:latin typeface="ＭＳ 明朝" pitchFamily="17" charset="-128"/>
                <a:ea typeface="ＭＳ 明朝" pitchFamily="17" charset="-128"/>
              </a:rPr>
              <a:t>児童生徒</a:t>
            </a:r>
            <a:r>
              <a:rPr lang="ja-JP" altLang="en-US" sz="1000" dirty="0">
                <a:latin typeface="ＭＳ 明朝" pitchFamily="17" charset="-128"/>
                <a:ea typeface="ＭＳ 明朝" pitchFamily="17" charset="-128"/>
              </a:rPr>
              <a:t>が自覚できるようにする。</a:t>
            </a: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a:t>
            </a:r>
            <a:r>
              <a:rPr lang="ja-JP" altLang="en-US" sz="1000" dirty="0">
                <a:latin typeface="ＭＳ 明朝" pitchFamily="17" charset="-128"/>
                <a:ea typeface="ＭＳ 明朝" pitchFamily="17" charset="-128"/>
              </a:rPr>
              <a:t>根拠を明確にし，自分の考えを話したり書いたりする交流活動を充実させる。</a:t>
            </a:r>
          </a:p>
          <a:p>
            <a:r>
              <a:rPr lang="ja-JP" altLang="en-US" sz="1000" b="1" dirty="0" smtClean="0">
                <a:latin typeface="ＭＳ ゴシック" pitchFamily="49" charset="-128"/>
                <a:ea typeface="ＭＳ ゴシック" pitchFamily="49" charset="-128"/>
              </a:rPr>
              <a:t>②</a:t>
            </a:r>
            <a:r>
              <a:rPr lang="ja-JP" altLang="en-US" sz="1000" b="1" dirty="0">
                <a:latin typeface="ＭＳ ゴシック" pitchFamily="49" charset="-128"/>
                <a:ea typeface="ＭＳ ゴシック" pitchFamily="49" charset="-128"/>
              </a:rPr>
              <a:t>目的に応じ，様々な文章や資料を読む活動の</a:t>
            </a:r>
            <a:r>
              <a:rPr lang="ja-JP" altLang="en-US" sz="1000" b="1" dirty="0" smtClean="0">
                <a:latin typeface="ＭＳ ゴシック" pitchFamily="49" charset="-128"/>
                <a:ea typeface="ＭＳ ゴシック" pitchFamily="49" charset="-128"/>
              </a:rPr>
              <a:t>充実</a:t>
            </a:r>
            <a:endParaRPr lang="en-US" altLang="ja-JP" sz="1000" b="1" dirty="0" smtClean="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a:t>
            </a:r>
            <a:r>
              <a:rPr lang="ja-JP" altLang="en-US" sz="1000" dirty="0">
                <a:latin typeface="ＭＳ 明朝" pitchFamily="17" charset="-128"/>
                <a:ea typeface="ＭＳ 明朝" pitchFamily="17" charset="-128"/>
              </a:rPr>
              <a:t>複数の文章や資料を読むよさや楽しさを実感できる活動や，速読・摘読など効果的な</a:t>
            </a:r>
            <a:r>
              <a:rPr lang="ja-JP" altLang="en-US" sz="1000" dirty="0" smtClean="0">
                <a:latin typeface="ＭＳ 明朝" pitchFamily="17" charset="-128"/>
                <a:ea typeface="ＭＳ 明朝" pitchFamily="17" charset="-128"/>
              </a:rPr>
              <a:t>読み方を</a:t>
            </a:r>
            <a:r>
              <a:rPr lang="ja-JP" altLang="en-US" sz="1000" dirty="0">
                <a:latin typeface="ＭＳ 明朝" pitchFamily="17" charset="-128"/>
                <a:ea typeface="ＭＳ 明朝" pitchFamily="17" charset="-128"/>
              </a:rPr>
              <a:t>工夫する活動</a:t>
            </a:r>
            <a:r>
              <a:rPr lang="ja-JP" altLang="en-US" sz="1000" dirty="0" smtClean="0">
                <a:latin typeface="ＭＳ 明朝" pitchFamily="17" charset="-128"/>
                <a:ea typeface="ＭＳ 明朝" pitchFamily="17" charset="-128"/>
              </a:rPr>
              <a:t>を</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取り入れる。</a:t>
            </a:r>
            <a:endParaRPr lang="en-US" altLang="ja-JP" sz="1000" dirty="0" smtClean="0">
              <a:latin typeface="ＭＳ 明朝" pitchFamily="17" charset="-128"/>
              <a:ea typeface="ＭＳ 明朝" pitchFamily="17" charset="-128"/>
            </a:endParaRP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a:t>
            </a:r>
            <a:r>
              <a:rPr lang="ja-JP" altLang="en-US" sz="1000" dirty="0">
                <a:latin typeface="ＭＳ 明朝" pitchFamily="17" charset="-128"/>
                <a:ea typeface="ＭＳ 明朝" pitchFamily="17" charset="-128"/>
              </a:rPr>
              <a:t>朝の読書活動や，図書館を利用した望ましい読書習慣につながる学習活動を充実させる。</a:t>
            </a:r>
            <a:endParaRPr kumimoji="1" lang="ja-JP" altLang="en-US" sz="1000" dirty="0">
              <a:latin typeface="ＭＳ 明朝" pitchFamily="17" charset="-128"/>
              <a:ea typeface="ＭＳ 明朝" pitchFamily="17" charset="-128"/>
            </a:endParaRPr>
          </a:p>
        </p:txBody>
      </p:sp>
      <p:sp>
        <p:nvSpPr>
          <p:cNvPr id="21" name="角丸四角形 20"/>
          <p:cNvSpPr/>
          <p:nvPr/>
        </p:nvSpPr>
        <p:spPr>
          <a:xfrm>
            <a:off x="36000" y="2792760"/>
            <a:ext cx="6804000" cy="2232248"/>
          </a:xfrm>
          <a:prstGeom prst="roundRect">
            <a:avLst>
              <a:gd name="adj" fmla="val 5644"/>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p>
        </p:txBody>
      </p:sp>
      <p:sp>
        <p:nvSpPr>
          <p:cNvPr id="22" name="フローチャート : 代替処理 21"/>
          <p:cNvSpPr/>
          <p:nvPr/>
        </p:nvSpPr>
        <p:spPr>
          <a:xfrm>
            <a:off x="360000" y="2990694"/>
            <a:ext cx="2952328" cy="864096"/>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a:solidFill>
                  <a:schemeClr val="tx1"/>
                </a:solidFill>
                <a:latin typeface="ＭＳ ゴシック" pitchFamily="49" charset="-128"/>
                <a:ea typeface="ＭＳ ゴシック" pitchFamily="49" charset="-128"/>
              </a:rPr>
              <a:t>◆</a:t>
            </a:r>
            <a:r>
              <a:rPr lang="ja-JP" altLang="en-US" sz="1000" dirty="0" smtClean="0">
                <a:solidFill>
                  <a:schemeClr val="tx1"/>
                </a:solidFill>
                <a:latin typeface="ＭＳ ゴシック" pitchFamily="49" charset="-128"/>
                <a:ea typeface="ＭＳ ゴシック" pitchFamily="49" charset="-128"/>
              </a:rPr>
              <a:t>社会的事象の意味や意義，事象の特色，事象間　</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の関連をつかむ力を高める必要がある。</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smtClean="0">
                <a:solidFill>
                  <a:schemeClr val="tx1"/>
                </a:solidFill>
                <a:latin typeface="ＭＳ ゴシック" pitchFamily="49" charset="-128"/>
                <a:ea typeface="ＭＳ ゴシック" pitchFamily="49" charset="-128"/>
              </a:rPr>
              <a:t>◆社会的事象に対して，主体的に問題解決できる</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力を高める必要がある。</a:t>
            </a:r>
            <a:endParaRPr lang="ja-JP" altLang="en-US" sz="1000" dirty="0">
              <a:solidFill>
                <a:schemeClr val="tx1"/>
              </a:solidFill>
              <a:latin typeface="ＭＳ ゴシック" pitchFamily="49" charset="-128"/>
              <a:ea typeface="ＭＳ ゴシック" pitchFamily="49" charset="-128"/>
            </a:endParaRPr>
          </a:p>
        </p:txBody>
      </p:sp>
      <p:sp>
        <p:nvSpPr>
          <p:cNvPr id="23" name="フローチャート : 端子 22"/>
          <p:cNvSpPr/>
          <p:nvPr/>
        </p:nvSpPr>
        <p:spPr>
          <a:xfrm>
            <a:off x="468000" y="2846694"/>
            <a:ext cx="936104" cy="164992"/>
          </a:xfrm>
          <a:prstGeom prst="flowChartTerminator">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50" dirty="0">
                <a:solidFill>
                  <a:schemeClr val="tx1"/>
                </a:solidFill>
                <a:latin typeface="ＭＳ ゴシック" pitchFamily="49" charset="-128"/>
                <a:ea typeface="ＭＳ ゴシック" pitchFamily="49" charset="-128"/>
              </a:rPr>
              <a:t>本県の</a:t>
            </a:r>
            <a:r>
              <a:rPr lang="ja-JP" altLang="en-US" sz="1050" dirty="0" smtClean="0">
                <a:solidFill>
                  <a:schemeClr val="tx1"/>
                </a:solidFill>
                <a:latin typeface="ＭＳ ゴシック" pitchFamily="49" charset="-128"/>
                <a:ea typeface="ＭＳ ゴシック" pitchFamily="49" charset="-128"/>
              </a:rPr>
              <a:t>課題</a:t>
            </a:r>
            <a:endParaRPr kumimoji="1" lang="ja-JP" altLang="en-US" sz="1050" dirty="0">
              <a:solidFill>
                <a:schemeClr val="tx1"/>
              </a:solidFill>
              <a:latin typeface="ＭＳ ゴシック" pitchFamily="49" charset="-128"/>
              <a:ea typeface="ＭＳ ゴシック" pitchFamily="49" charset="-128"/>
            </a:endParaRPr>
          </a:p>
        </p:txBody>
      </p:sp>
      <p:sp>
        <p:nvSpPr>
          <p:cNvPr id="24" name="フローチャート : 代替処理 23"/>
          <p:cNvSpPr/>
          <p:nvPr/>
        </p:nvSpPr>
        <p:spPr>
          <a:xfrm>
            <a:off x="3744000" y="2990694"/>
            <a:ext cx="3024336" cy="864096"/>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○必要な資料を選択し，社会的事象の意味や意義を　</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解釈できる。</a:t>
            </a:r>
          </a:p>
          <a:p>
            <a:r>
              <a:rPr lang="ja-JP" altLang="en-US" sz="1000" dirty="0" smtClean="0">
                <a:solidFill>
                  <a:schemeClr val="tx1"/>
                </a:solidFill>
                <a:latin typeface="ＭＳ ゴシック" pitchFamily="49" charset="-128"/>
                <a:ea typeface="ＭＳ ゴシック" pitchFamily="49" charset="-128"/>
              </a:rPr>
              <a:t>○社会的事象に関心をもち，自ら考え，自分の意見　</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を説明できる。</a:t>
            </a:r>
          </a:p>
        </p:txBody>
      </p:sp>
      <p:sp>
        <p:nvSpPr>
          <p:cNvPr id="25" name="フローチャート : 端子 24"/>
          <p:cNvSpPr/>
          <p:nvPr/>
        </p:nvSpPr>
        <p:spPr>
          <a:xfrm>
            <a:off x="3816000" y="2846694"/>
            <a:ext cx="1224136" cy="164992"/>
          </a:xfrm>
          <a:prstGeom prst="flowChartTerminator">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latin typeface="ＭＳ ゴシック" pitchFamily="49" charset="-128"/>
                <a:ea typeface="ＭＳ ゴシック" pitchFamily="49" charset="-128"/>
              </a:rPr>
              <a:t>目指す子供の姿</a:t>
            </a:r>
            <a:endParaRPr kumimoji="1" lang="ja-JP" altLang="en-US" sz="1050" dirty="0">
              <a:solidFill>
                <a:schemeClr val="tx1"/>
              </a:solidFill>
              <a:latin typeface="ＭＳ ゴシック" pitchFamily="49" charset="-128"/>
              <a:ea typeface="ＭＳ ゴシック" pitchFamily="49" charset="-128"/>
            </a:endParaRPr>
          </a:p>
        </p:txBody>
      </p:sp>
      <p:sp>
        <p:nvSpPr>
          <p:cNvPr id="26" name="右矢印 25"/>
          <p:cNvSpPr/>
          <p:nvPr/>
        </p:nvSpPr>
        <p:spPr>
          <a:xfrm>
            <a:off x="3348000" y="3204000"/>
            <a:ext cx="360040" cy="432048"/>
          </a:xfrm>
          <a:prstGeom prst="rightArrow">
            <a:avLst/>
          </a:prstGeom>
          <a:gradFill flip="none" rotWithShape="1">
            <a:gsLst>
              <a:gs pos="0">
                <a:srgbClr val="5E9EFF"/>
              </a:gs>
              <a:gs pos="39999">
                <a:srgbClr val="85C2FF"/>
              </a:gs>
              <a:gs pos="70000">
                <a:srgbClr val="C4D6EB"/>
              </a:gs>
              <a:gs pos="100000">
                <a:srgbClr val="FFE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324000" y="3875782"/>
            <a:ext cx="6480720" cy="1077218"/>
          </a:xfrm>
          <a:prstGeom prst="rect">
            <a:avLst/>
          </a:prstGeom>
          <a:noFill/>
        </p:spPr>
        <p:txBody>
          <a:bodyPr wrap="square" lIns="0" tIns="0" rIns="0" bIns="0" rtlCol="0">
            <a:spAutoFit/>
          </a:bodyPr>
          <a:lstStyle/>
          <a:p>
            <a:r>
              <a:rPr lang="ja-JP" altLang="en-US" sz="1000" b="1" dirty="0" smtClean="0">
                <a:latin typeface="ＭＳ ゴシック" pitchFamily="49" charset="-128"/>
                <a:ea typeface="ＭＳ ゴシック" pitchFamily="49" charset="-128"/>
              </a:rPr>
              <a:t>①社会のしくみを理解するための学習の展開</a:t>
            </a:r>
            <a:endParaRPr lang="en-US" altLang="ja-JP" sz="1000" b="1"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◇地図や統計など各種の資料を読み取らせることで，社会の様子をつかませる。</a:t>
            </a:r>
            <a:endParaRPr lang="en-US" altLang="ja-JP" sz="1000" dirty="0" smtClean="0">
              <a:latin typeface="ＭＳ 明朝" pitchFamily="17" charset="-128"/>
              <a:ea typeface="ＭＳ 明朝" pitchFamily="17" charset="-128"/>
            </a:endParaRP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◇「なぜ」，「どうして」という疑問をもたせ，児童生徒の意識の流れを考慮して，社会的事象の意味や意義を</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つかむ授業を構想し，社会のしくみを理解させる。</a:t>
            </a:r>
            <a:endParaRPr lang="ja-JP" altLang="en-US" sz="1000" dirty="0">
              <a:latin typeface="ＭＳ 明朝" pitchFamily="17" charset="-128"/>
              <a:ea typeface="ＭＳ 明朝" pitchFamily="17" charset="-128"/>
            </a:endParaRPr>
          </a:p>
          <a:p>
            <a:r>
              <a:rPr lang="ja-JP" altLang="en-US" sz="1000" b="1" dirty="0" smtClean="0">
                <a:latin typeface="ＭＳ ゴシック" pitchFamily="49" charset="-128"/>
                <a:ea typeface="ＭＳ ゴシック" pitchFamily="49" charset="-128"/>
              </a:rPr>
              <a:t>②児童生徒が主体的に問題解決する学習の充実</a:t>
            </a:r>
            <a:endParaRPr lang="en-US" altLang="ja-JP" sz="1000" b="1" dirty="0" smtClean="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◇児童生徒の関心を高め，多様な意見が出てくる適切な学習問題（学習課題）を設定する。</a:t>
            </a:r>
            <a:endParaRPr lang="en-US" altLang="ja-JP" sz="1000" dirty="0" smtClean="0">
              <a:latin typeface="ＭＳ 明朝" pitchFamily="17" charset="-128"/>
              <a:ea typeface="ＭＳ 明朝" pitchFamily="17" charset="-128"/>
            </a:endParaRP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◇問題解決のために，自ら考え，自分の意見を説明したり，話し合ったりする学習活動を充実する。</a:t>
            </a:r>
            <a:endParaRPr kumimoji="1" lang="ja-JP" altLang="en-US" sz="1000" dirty="0">
              <a:latin typeface="ＭＳ 明朝" pitchFamily="17" charset="-128"/>
              <a:ea typeface="ＭＳ 明朝" pitchFamily="17" charset="-128"/>
            </a:endParaRPr>
          </a:p>
        </p:txBody>
      </p:sp>
      <p:sp>
        <p:nvSpPr>
          <p:cNvPr id="28" name="縦巻き 27"/>
          <p:cNvSpPr/>
          <p:nvPr/>
        </p:nvSpPr>
        <p:spPr>
          <a:xfrm>
            <a:off x="0" y="2988000"/>
            <a:ext cx="332656" cy="1872000"/>
          </a:xfrm>
          <a:prstGeom prst="verticalScroll">
            <a:avLst/>
          </a:prstGeom>
          <a:solidFill>
            <a:srgbClr val="FFFF9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lang="ja-JP" altLang="en-US" sz="1400" dirty="0" smtClean="0">
                <a:solidFill>
                  <a:schemeClr val="tx1"/>
                </a:solidFill>
                <a:latin typeface="ＭＳ ゴシック" pitchFamily="49" charset="-128"/>
                <a:ea typeface="ＭＳ ゴシック" pitchFamily="49" charset="-128"/>
              </a:rPr>
              <a:t>社　会</a:t>
            </a:r>
            <a:endParaRPr kumimoji="1" lang="ja-JP" altLang="en-US" sz="1400" dirty="0">
              <a:solidFill>
                <a:schemeClr val="tx1"/>
              </a:solidFill>
              <a:latin typeface="ＭＳ ゴシック" pitchFamily="49" charset="-128"/>
              <a:ea typeface="ＭＳ ゴシック" pitchFamily="49" charset="-128"/>
            </a:endParaRPr>
          </a:p>
        </p:txBody>
      </p:sp>
      <p:sp>
        <p:nvSpPr>
          <p:cNvPr id="29" name="テキスト ボックス 28"/>
          <p:cNvSpPr txBox="1"/>
          <p:nvPr/>
        </p:nvSpPr>
        <p:spPr>
          <a:xfrm>
            <a:off x="0" y="9744416"/>
            <a:ext cx="6858000" cy="161584"/>
          </a:xfrm>
          <a:prstGeom prst="rect">
            <a:avLst/>
          </a:prstGeom>
          <a:noFill/>
        </p:spPr>
        <p:txBody>
          <a:bodyPr wrap="square" lIns="36000" tIns="0" rIns="36000" bIns="0" rtlCol="0">
            <a:spAutoFit/>
          </a:bodyPr>
          <a:lstStyle/>
          <a:p>
            <a:pPr algn="ctr"/>
            <a:r>
              <a:rPr kumimoji="1" lang="ja-JP" altLang="en-US" sz="1050" dirty="0" smtClean="0"/>
              <a:t>－　１　－</a:t>
            </a:r>
            <a:endParaRPr kumimoji="1" lang="ja-JP" altLang="en-US" sz="1050" dirty="0"/>
          </a:p>
        </p:txBody>
      </p:sp>
      <p:sp>
        <p:nvSpPr>
          <p:cNvPr id="30" name="角丸四角形 29"/>
          <p:cNvSpPr/>
          <p:nvPr/>
        </p:nvSpPr>
        <p:spPr>
          <a:xfrm>
            <a:off x="36000" y="7349318"/>
            <a:ext cx="6804000" cy="2356209"/>
          </a:xfrm>
          <a:prstGeom prst="roundRect">
            <a:avLst>
              <a:gd name="adj" fmla="val 5644"/>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p>
        </p:txBody>
      </p:sp>
      <p:sp>
        <p:nvSpPr>
          <p:cNvPr id="31" name="フローチャート : 代替処理 30"/>
          <p:cNvSpPr/>
          <p:nvPr/>
        </p:nvSpPr>
        <p:spPr>
          <a:xfrm>
            <a:off x="360000" y="7545272"/>
            <a:ext cx="2952328" cy="864096"/>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◆学習した内容に関する知識を活用し，日常生活</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に適用して考察したり説明したりすることが十</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分でない。</a:t>
            </a:r>
          </a:p>
          <a:p>
            <a:r>
              <a:rPr lang="ja-JP" altLang="en-US" sz="1000" dirty="0" smtClean="0">
                <a:solidFill>
                  <a:schemeClr val="tx1"/>
                </a:solidFill>
                <a:latin typeface="ＭＳ ゴシック" pitchFamily="49" charset="-128"/>
                <a:ea typeface="ＭＳ ゴシック" pitchFamily="49" charset="-128"/>
              </a:rPr>
              <a:t>◆事物・現象をモデル等と関連付けて理解し，説</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明することなどが十分でない。</a:t>
            </a:r>
            <a:endParaRPr kumimoji="1" lang="ja-JP" altLang="en-US" sz="1000" dirty="0">
              <a:solidFill>
                <a:schemeClr val="tx1"/>
              </a:solidFill>
              <a:latin typeface="ＭＳ ゴシック" pitchFamily="49" charset="-128"/>
              <a:ea typeface="ＭＳ ゴシック" pitchFamily="49" charset="-128"/>
            </a:endParaRPr>
          </a:p>
        </p:txBody>
      </p:sp>
      <p:sp>
        <p:nvSpPr>
          <p:cNvPr id="32" name="フローチャート : 端子 31"/>
          <p:cNvSpPr/>
          <p:nvPr/>
        </p:nvSpPr>
        <p:spPr>
          <a:xfrm>
            <a:off x="466397" y="7401272"/>
            <a:ext cx="936104" cy="164992"/>
          </a:xfrm>
          <a:prstGeom prst="flowChartTerminator">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50" dirty="0">
                <a:solidFill>
                  <a:schemeClr val="tx1"/>
                </a:solidFill>
                <a:latin typeface="ＭＳ ゴシック" pitchFamily="49" charset="-128"/>
                <a:ea typeface="ＭＳ ゴシック" pitchFamily="49" charset="-128"/>
              </a:rPr>
              <a:t>本県の</a:t>
            </a:r>
            <a:r>
              <a:rPr lang="ja-JP" altLang="en-US" sz="1050" dirty="0" smtClean="0">
                <a:solidFill>
                  <a:schemeClr val="tx1"/>
                </a:solidFill>
                <a:latin typeface="ＭＳ ゴシック" pitchFamily="49" charset="-128"/>
                <a:ea typeface="ＭＳ ゴシック" pitchFamily="49" charset="-128"/>
              </a:rPr>
              <a:t>課題</a:t>
            </a:r>
            <a:endParaRPr kumimoji="1" lang="ja-JP" altLang="en-US" sz="1050" dirty="0">
              <a:solidFill>
                <a:schemeClr val="tx1"/>
              </a:solidFill>
              <a:latin typeface="ＭＳ ゴシック" pitchFamily="49" charset="-128"/>
              <a:ea typeface="ＭＳ ゴシック" pitchFamily="49" charset="-128"/>
            </a:endParaRPr>
          </a:p>
        </p:txBody>
      </p:sp>
      <p:sp>
        <p:nvSpPr>
          <p:cNvPr id="33" name="フローチャート : 代替処理 32"/>
          <p:cNvSpPr/>
          <p:nvPr/>
        </p:nvSpPr>
        <p:spPr>
          <a:xfrm>
            <a:off x="3744000" y="7545272"/>
            <a:ext cx="3024336" cy="864096"/>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○日常生活に見られる身近な事物・現象と理科で学</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習した知識・技能とを結び付けて考えることがで</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きる。 </a:t>
            </a:r>
          </a:p>
          <a:p>
            <a:r>
              <a:rPr lang="ja-JP" altLang="en-US" sz="1000" dirty="0" smtClean="0">
                <a:solidFill>
                  <a:schemeClr val="tx1"/>
                </a:solidFill>
                <a:latin typeface="ＭＳ ゴシック" pitchFamily="49" charset="-128"/>
                <a:ea typeface="ＭＳ ゴシック" pitchFamily="49" charset="-128"/>
              </a:rPr>
              <a:t>○科学的に思考したことをモデル等を用いて表現し，</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思考を深めることができる。</a:t>
            </a:r>
            <a:endParaRPr lang="ja-JP" altLang="en-US" sz="1000" dirty="0">
              <a:solidFill>
                <a:schemeClr val="tx1"/>
              </a:solidFill>
              <a:latin typeface="ＭＳ ゴシック" pitchFamily="49" charset="-128"/>
              <a:ea typeface="ＭＳ ゴシック" pitchFamily="49" charset="-128"/>
            </a:endParaRPr>
          </a:p>
        </p:txBody>
      </p:sp>
      <p:sp>
        <p:nvSpPr>
          <p:cNvPr id="34" name="フローチャート : 端子 33"/>
          <p:cNvSpPr/>
          <p:nvPr/>
        </p:nvSpPr>
        <p:spPr>
          <a:xfrm>
            <a:off x="3816000" y="7401272"/>
            <a:ext cx="1224136" cy="164992"/>
          </a:xfrm>
          <a:prstGeom prst="flowChartTerminator">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latin typeface="ＭＳ ゴシック" pitchFamily="49" charset="-128"/>
                <a:ea typeface="ＭＳ ゴシック" pitchFamily="49" charset="-128"/>
              </a:rPr>
              <a:t>目指す子供の姿</a:t>
            </a:r>
            <a:endParaRPr kumimoji="1" lang="ja-JP" altLang="en-US" sz="1050" dirty="0">
              <a:solidFill>
                <a:schemeClr val="tx1"/>
              </a:solidFill>
              <a:latin typeface="ＭＳ ゴシック" pitchFamily="49" charset="-128"/>
              <a:ea typeface="ＭＳ ゴシック" pitchFamily="49" charset="-128"/>
            </a:endParaRPr>
          </a:p>
        </p:txBody>
      </p:sp>
      <p:sp>
        <p:nvSpPr>
          <p:cNvPr id="35" name="右矢印 34"/>
          <p:cNvSpPr/>
          <p:nvPr/>
        </p:nvSpPr>
        <p:spPr>
          <a:xfrm>
            <a:off x="3346717" y="7758000"/>
            <a:ext cx="360040" cy="432048"/>
          </a:xfrm>
          <a:prstGeom prst="rightArrow">
            <a:avLst/>
          </a:prstGeom>
          <a:gradFill flip="none" rotWithShape="1">
            <a:gsLst>
              <a:gs pos="0">
                <a:srgbClr val="5E9EFF"/>
              </a:gs>
              <a:gs pos="39999">
                <a:srgbClr val="85C2FF"/>
              </a:gs>
              <a:gs pos="70000">
                <a:srgbClr val="C4D6EB"/>
              </a:gs>
              <a:gs pos="100000">
                <a:srgbClr val="FFE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322381" y="8430360"/>
            <a:ext cx="6480720" cy="1231106"/>
          </a:xfrm>
          <a:prstGeom prst="rect">
            <a:avLst/>
          </a:prstGeom>
          <a:noFill/>
        </p:spPr>
        <p:txBody>
          <a:bodyPr wrap="square" lIns="0" tIns="0" rIns="0" bIns="0" rtlCol="0">
            <a:spAutoFit/>
          </a:bodyPr>
          <a:lstStyle/>
          <a:p>
            <a:r>
              <a:rPr lang="ja-JP" altLang="en-US" sz="1000" b="1" dirty="0" smtClean="0">
                <a:latin typeface="ＭＳ ゴシック" pitchFamily="49" charset="-128"/>
                <a:ea typeface="ＭＳ ゴシック" pitchFamily="49" charset="-128"/>
              </a:rPr>
              <a:t>①児童生徒の主体的な学習活動の充実</a:t>
            </a:r>
            <a:endParaRPr lang="en-US" altLang="ja-JP" sz="1000" b="1"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◇身近な事物・現象の中に問題を</a:t>
            </a:r>
            <a:r>
              <a:rPr lang="ja-JP" altLang="en-US" sz="1000" dirty="0" smtClean="0">
                <a:latin typeface="ＭＳ 明朝" pitchFamily="17" charset="-128"/>
                <a:ea typeface="ＭＳ 明朝" pitchFamily="17" charset="-128"/>
              </a:rPr>
              <a:t>見い出し，</a:t>
            </a:r>
            <a:r>
              <a:rPr lang="ja-JP" altLang="en-US" sz="1000" dirty="0" smtClean="0">
                <a:latin typeface="ＭＳ 明朝" pitchFamily="17" charset="-128"/>
                <a:ea typeface="ＭＳ 明朝" pitchFamily="17" charset="-128"/>
              </a:rPr>
              <a:t>学習した内容と関連した課題を設定し，目的意識をもって，主体的</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に観察・実験を行う活動を充実させる。</a:t>
            </a:r>
            <a:endParaRPr lang="en-US" altLang="ja-JP" sz="1000" dirty="0" smtClean="0">
              <a:latin typeface="ＭＳ 明朝" pitchFamily="17" charset="-128"/>
              <a:ea typeface="ＭＳ 明朝" pitchFamily="17" charset="-128"/>
            </a:endParaRP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◇日常生活に見られる現象を学習内容と関連させて考察する学習活動を充実させる。</a:t>
            </a:r>
            <a:endParaRPr lang="ja-JP" altLang="en-US" sz="1000" dirty="0">
              <a:latin typeface="ＭＳ 明朝" pitchFamily="17" charset="-128"/>
              <a:ea typeface="ＭＳ 明朝" pitchFamily="17" charset="-128"/>
            </a:endParaRPr>
          </a:p>
          <a:p>
            <a:r>
              <a:rPr lang="ja-JP" altLang="en-US" sz="1000" b="1" dirty="0" smtClean="0">
                <a:latin typeface="ＭＳ ゴシック" pitchFamily="49" charset="-128"/>
                <a:ea typeface="ＭＳ ゴシック" pitchFamily="49" charset="-128"/>
              </a:rPr>
              <a:t>②科学的に思考させ</a:t>
            </a:r>
            <a:r>
              <a:rPr lang="en-US" altLang="ja-JP" sz="1000" b="1" dirty="0" smtClean="0">
                <a:latin typeface="ＭＳ ゴシック" pitchFamily="49" charset="-128"/>
                <a:ea typeface="ＭＳ ゴシック" pitchFamily="49" charset="-128"/>
              </a:rPr>
              <a:t>,</a:t>
            </a:r>
            <a:r>
              <a:rPr lang="ja-JP" altLang="en-US" sz="1000" b="1" dirty="0" smtClean="0">
                <a:latin typeface="ＭＳ ゴシック" pitchFamily="49" charset="-128"/>
                <a:ea typeface="ＭＳ ゴシック" pitchFamily="49" charset="-128"/>
              </a:rPr>
              <a:t>表現させる学習活動の充実</a:t>
            </a:r>
            <a:endParaRPr lang="en-US" altLang="ja-JP" sz="1000" b="1" dirty="0" smtClean="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◇思考したことを科学的な言葉や概念を使用し</a:t>
            </a:r>
            <a:r>
              <a:rPr lang="ja-JP" altLang="en-US" sz="1000" dirty="0">
                <a:latin typeface="ＭＳ Ｐ明朝" pitchFamily="18" charset="-128"/>
                <a:ea typeface="ＭＳ Ｐ明朝" pitchFamily="18" charset="-128"/>
              </a:rPr>
              <a:t>，</a:t>
            </a:r>
            <a:r>
              <a:rPr lang="ja-JP" altLang="en-US" sz="1000" dirty="0" smtClean="0">
                <a:latin typeface="ＭＳ 明朝" pitchFamily="17" charset="-128"/>
                <a:ea typeface="ＭＳ 明朝" pitchFamily="17" charset="-128"/>
              </a:rPr>
              <a:t>図やモデルなどを用いて表現したり</a:t>
            </a:r>
            <a:r>
              <a:rPr lang="ja-JP" altLang="en-US" sz="1000" dirty="0" smtClean="0">
                <a:latin typeface="ＭＳ Ｐ明朝" pitchFamily="18" charset="-128"/>
                <a:ea typeface="ＭＳ Ｐ明朝" pitchFamily="18" charset="-128"/>
              </a:rPr>
              <a:t>，</a:t>
            </a:r>
            <a:r>
              <a:rPr lang="ja-JP" altLang="en-US" sz="1000" dirty="0" smtClean="0">
                <a:latin typeface="ＭＳ 明朝" pitchFamily="17" charset="-128"/>
                <a:ea typeface="ＭＳ 明朝" pitchFamily="17" charset="-128"/>
              </a:rPr>
              <a:t>説明したりする学習活動</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を充実させる。</a:t>
            </a:r>
            <a:endParaRPr lang="en-US" altLang="ja-JP" sz="1000" dirty="0" smtClean="0">
              <a:latin typeface="ＭＳ 明朝" pitchFamily="17" charset="-128"/>
              <a:ea typeface="ＭＳ 明朝" pitchFamily="17" charset="-128"/>
            </a:endParaRP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◇観察・実験の前に予想や仮説を立て，観察・実験の後に考察を行う学習活動を充実させる。</a:t>
            </a:r>
            <a:endParaRPr kumimoji="1" lang="ja-JP" altLang="en-US" sz="1000" dirty="0">
              <a:latin typeface="ＭＳ 明朝" pitchFamily="17" charset="-128"/>
              <a:ea typeface="ＭＳ 明朝" pitchFamily="17" charset="-128"/>
            </a:endParaRPr>
          </a:p>
        </p:txBody>
      </p:sp>
      <p:sp>
        <p:nvSpPr>
          <p:cNvPr id="41" name="縦巻き 40"/>
          <p:cNvSpPr/>
          <p:nvPr/>
        </p:nvSpPr>
        <p:spPr>
          <a:xfrm>
            <a:off x="0" y="7596000"/>
            <a:ext cx="332656" cy="1872000"/>
          </a:xfrm>
          <a:prstGeom prst="verticalScroll">
            <a:avLst/>
          </a:prstGeom>
          <a:solidFill>
            <a:srgbClr val="FFFF9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lang="ja-JP" altLang="en-US" sz="1400" dirty="0" smtClean="0">
                <a:solidFill>
                  <a:schemeClr val="tx1"/>
                </a:solidFill>
                <a:latin typeface="ＭＳ ゴシック" pitchFamily="49" charset="-128"/>
                <a:ea typeface="ＭＳ ゴシック" pitchFamily="49" charset="-128"/>
              </a:rPr>
              <a:t>理　科</a:t>
            </a:r>
            <a:endParaRPr kumimoji="1" lang="ja-JP" altLang="en-US" sz="1400" dirty="0">
              <a:solidFill>
                <a:schemeClr val="tx1"/>
              </a:solidFill>
              <a:latin typeface="ＭＳ ゴシック" pitchFamily="49" charset="-128"/>
              <a:ea typeface="ＭＳ ゴシック" pitchFamily="49"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44983" y="3152800"/>
            <a:ext cx="6804000" cy="2736304"/>
          </a:xfrm>
          <a:prstGeom prst="roundRect">
            <a:avLst>
              <a:gd name="adj" fmla="val 5644"/>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p>
        </p:txBody>
      </p:sp>
      <p:sp>
        <p:nvSpPr>
          <p:cNvPr id="29" name="フローチャート : 代替処理 28"/>
          <p:cNvSpPr/>
          <p:nvPr/>
        </p:nvSpPr>
        <p:spPr>
          <a:xfrm>
            <a:off x="360000" y="3465133"/>
            <a:ext cx="2952328" cy="864096"/>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◆思いや意図をもって表現したり味わって聴いた</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りする力が十分に育っていない。</a:t>
            </a:r>
          </a:p>
          <a:p>
            <a:r>
              <a:rPr lang="ja-JP" altLang="en-US" sz="1000" dirty="0" smtClean="0">
                <a:solidFill>
                  <a:schemeClr val="tx1"/>
                </a:solidFill>
                <a:latin typeface="ＭＳ ゴシック" pitchFamily="49" charset="-128"/>
                <a:ea typeface="ＭＳ ゴシック" pitchFamily="49" charset="-128"/>
              </a:rPr>
              <a:t>◆曲想と音楽を形づくっている要素の働きを関連</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させて感受する力（感じ取る力）が十分でない。</a:t>
            </a:r>
            <a:endParaRPr lang="ja-JP" altLang="en-US" sz="1000" dirty="0">
              <a:solidFill>
                <a:schemeClr val="tx1"/>
              </a:solidFill>
              <a:latin typeface="ＭＳ ゴシック" pitchFamily="49" charset="-128"/>
              <a:ea typeface="ＭＳ ゴシック" pitchFamily="49" charset="-128"/>
            </a:endParaRPr>
          </a:p>
        </p:txBody>
      </p:sp>
      <p:sp>
        <p:nvSpPr>
          <p:cNvPr id="30" name="フローチャート : 端子 29"/>
          <p:cNvSpPr/>
          <p:nvPr/>
        </p:nvSpPr>
        <p:spPr>
          <a:xfrm>
            <a:off x="468000" y="3321133"/>
            <a:ext cx="936104" cy="164992"/>
          </a:xfrm>
          <a:prstGeom prst="flowChartTerminator">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50" dirty="0">
                <a:solidFill>
                  <a:schemeClr val="tx1"/>
                </a:solidFill>
                <a:latin typeface="ＭＳ ゴシック" pitchFamily="49" charset="-128"/>
                <a:ea typeface="ＭＳ ゴシック" pitchFamily="49" charset="-128"/>
              </a:rPr>
              <a:t>本県の</a:t>
            </a:r>
            <a:r>
              <a:rPr lang="ja-JP" altLang="en-US" sz="1050" dirty="0" smtClean="0">
                <a:solidFill>
                  <a:schemeClr val="tx1"/>
                </a:solidFill>
                <a:latin typeface="ＭＳ ゴシック" pitchFamily="49" charset="-128"/>
                <a:ea typeface="ＭＳ ゴシック" pitchFamily="49" charset="-128"/>
              </a:rPr>
              <a:t>課題</a:t>
            </a:r>
            <a:endParaRPr kumimoji="1" lang="ja-JP" altLang="en-US" sz="1050" dirty="0">
              <a:solidFill>
                <a:schemeClr val="tx1"/>
              </a:solidFill>
              <a:latin typeface="ＭＳ ゴシック" pitchFamily="49" charset="-128"/>
              <a:ea typeface="ＭＳ ゴシック" pitchFamily="49" charset="-128"/>
            </a:endParaRPr>
          </a:p>
        </p:txBody>
      </p:sp>
      <p:sp>
        <p:nvSpPr>
          <p:cNvPr id="31" name="フローチャート : 代替処理 30"/>
          <p:cNvSpPr/>
          <p:nvPr/>
        </p:nvSpPr>
        <p:spPr>
          <a:xfrm>
            <a:off x="3744000" y="3465133"/>
            <a:ext cx="3024336" cy="864096"/>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○音楽のよさや美しさ，音楽表現を生み出すために</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smtClean="0">
                <a:solidFill>
                  <a:schemeClr val="tx1"/>
                </a:solidFill>
                <a:latin typeface="ＭＳ ゴシック" pitchFamily="49" charset="-128"/>
                <a:ea typeface="ＭＳ ゴシック" pitchFamily="49" charset="-128"/>
              </a:rPr>
              <a:t>　他者と協働しながら主体的に活動している。 </a:t>
            </a:r>
          </a:p>
          <a:p>
            <a:r>
              <a:rPr lang="ja-JP" altLang="en-US" sz="1000" dirty="0" smtClean="0">
                <a:solidFill>
                  <a:schemeClr val="tx1"/>
                </a:solidFill>
                <a:latin typeface="ＭＳ ゴシック" pitchFamily="49" charset="-128"/>
                <a:ea typeface="ＭＳ ゴシック" pitchFamily="49" charset="-128"/>
              </a:rPr>
              <a:t>○音楽を形づくっている要素やそれらの働きを捉え，</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それを手掛かりにしながら思考・判断し，豊かな</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音楽表現に生かしている。</a:t>
            </a:r>
          </a:p>
        </p:txBody>
      </p:sp>
      <p:sp>
        <p:nvSpPr>
          <p:cNvPr id="32" name="フローチャート : 端子 31"/>
          <p:cNvSpPr/>
          <p:nvPr/>
        </p:nvSpPr>
        <p:spPr>
          <a:xfrm>
            <a:off x="3816000" y="3321133"/>
            <a:ext cx="1224136" cy="164992"/>
          </a:xfrm>
          <a:prstGeom prst="flowChartTerminator">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latin typeface="ＭＳ ゴシック" pitchFamily="49" charset="-128"/>
                <a:ea typeface="ＭＳ ゴシック" pitchFamily="49" charset="-128"/>
              </a:rPr>
              <a:t>目指す子供の姿</a:t>
            </a:r>
            <a:endParaRPr kumimoji="1" lang="ja-JP" altLang="en-US" sz="1050" dirty="0">
              <a:solidFill>
                <a:schemeClr val="tx1"/>
              </a:solidFill>
              <a:latin typeface="ＭＳ ゴシック" pitchFamily="49" charset="-128"/>
              <a:ea typeface="ＭＳ ゴシック" pitchFamily="49" charset="-128"/>
            </a:endParaRPr>
          </a:p>
        </p:txBody>
      </p:sp>
      <p:sp>
        <p:nvSpPr>
          <p:cNvPr id="33" name="右矢印 32"/>
          <p:cNvSpPr/>
          <p:nvPr/>
        </p:nvSpPr>
        <p:spPr>
          <a:xfrm>
            <a:off x="3348000" y="3681309"/>
            <a:ext cx="360040" cy="432048"/>
          </a:xfrm>
          <a:prstGeom prst="rightArrow">
            <a:avLst/>
          </a:prstGeom>
          <a:gradFill flip="none" rotWithShape="1">
            <a:gsLst>
              <a:gs pos="0">
                <a:srgbClr val="5E9EFF"/>
              </a:gs>
              <a:gs pos="39999">
                <a:srgbClr val="85C2FF"/>
              </a:gs>
              <a:gs pos="70000">
                <a:srgbClr val="C4D6EB"/>
              </a:gs>
              <a:gs pos="100000">
                <a:srgbClr val="FFE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324000" y="4350221"/>
            <a:ext cx="6516000" cy="1538883"/>
          </a:xfrm>
          <a:prstGeom prst="rect">
            <a:avLst/>
          </a:prstGeom>
          <a:noFill/>
          <a:effectLst/>
        </p:spPr>
        <p:txBody>
          <a:bodyPr wrap="square" lIns="0" tIns="0" rIns="0" bIns="0" rtlCol="0">
            <a:spAutoFit/>
          </a:bodyPr>
          <a:lstStyle/>
          <a:p>
            <a:r>
              <a:rPr lang="ja-JP" altLang="en-US" sz="1000" b="1" dirty="0" smtClean="0">
                <a:latin typeface="ＭＳ ゴシック" pitchFamily="49" charset="-128"/>
                <a:ea typeface="ＭＳ ゴシック" pitchFamily="49" charset="-128"/>
              </a:rPr>
              <a:t>①ねらい・学習活動・評価の一体化と音楽的な見方・考え方を働かせる学習活動</a:t>
            </a:r>
            <a:endParaRPr lang="en-US" altLang="ja-JP" sz="1000" b="1"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ja-JP" altLang="en-US" sz="1000" dirty="0">
                <a:latin typeface="ＭＳ 明朝" pitchFamily="17" charset="-128"/>
                <a:ea typeface="ＭＳ 明朝" pitchFamily="17" charset="-128"/>
              </a:rPr>
              <a:t>◇ねらいや評価規準を明確にするとともに，ねらい・学習活動・評価の整合性を図る。</a:t>
            </a:r>
            <a:endParaRPr lang="en-US" altLang="ja-JP" sz="1000" dirty="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◇学習指導要領の指導内容を踏まえ，ねらいを達成するための手立てを明確にし，音楽的な見方・考え方を働か</a:t>
            </a:r>
            <a:endParaRPr lang="en-US" altLang="ja-JP" sz="1000" dirty="0" smtClean="0">
              <a:latin typeface="ＭＳ 明朝" pitchFamily="17" charset="-128"/>
              <a:ea typeface="ＭＳ 明朝" pitchFamily="17" charset="-128"/>
            </a:endParaRP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　せ，思考・判断し，表現する一連の過程を重視する。</a:t>
            </a:r>
            <a:endParaRPr lang="en-US" altLang="ja-JP" sz="1000" dirty="0" smtClean="0">
              <a:latin typeface="ＭＳ 明朝" pitchFamily="17" charset="-128"/>
              <a:ea typeface="ＭＳ 明朝" pitchFamily="17" charset="-128"/>
            </a:endParaRPr>
          </a:p>
          <a:p>
            <a:r>
              <a:rPr lang="ja-JP" altLang="en-US" sz="1000" b="1" dirty="0" smtClean="0">
                <a:latin typeface="ＭＳ ゴシック" pitchFamily="49" charset="-128"/>
                <a:ea typeface="ＭＳ ゴシック" pitchFamily="49" charset="-128"/>
              </a:rPr>
              <a:t>②子供の思いや意図を音楽活動に生かす学習の充実</a:t>
            </a:r>
            <a:endParaRPr lang="en-US" altLang="ja-JP" sz="1000" b="1" dirty="0" smtClean="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◇他者</a:t>
            </a:r>
            <a:r>
              <a:rPr lang="ja-JP" altLang="en-US" sz="1000" dirty="0">
                <a:latin typeface="ＭＳ 明朝" pitchFamily="17" charset="-128"/>
                <a:ea typeface="ＭＳ 明朝" pitchFamily="17" charset="-128"/>
              </a:rPr>
              <a:t>と協働しながら試行錯誤し</a:t>
            </a:r>
            <a:r>
              <a:rPr lang="ja-JP" altLang="en-US" sz="1000" dirty="0" smtClean="0">
                <a:latin typeface="ＭＳ 明朝" pitchFamily="17" charset="-128"/>
                <a:ea typeface="ＭＳ 明朝" pitchFamily="17" charset="-128"/>
              </a:rPr>
              <a:t>，対話的な学びなど</a:t>
            </a:r>
            <a:r>
              <a:rPr lang="ja-JP" altLang="en-US" sz="1000" dirty="0">
                <a:latin typeface="ＭＳ 明朝" pitchFamily="17" charset="-128"/>
                <a:ea typeface="ＭＳ 明朝" pitchFamily="17" charset="-128"/>
              </a:rPr>
              <a:t>を通して築き上げた子供の思いや意図を，</a:t>
            </a:r>
            <a:r>
              <a:rPr lang="ja-JP" altLang="en-US" sz="1000" dirty="0" smtClean="0">
                <a:latin typeface="ＭＳ 明朝" pitchFamily="17" charset="-128"/>
                <a:ea typeface="ＭＳ 明朝" pitchFamily="17" charset="-128"/>
              </a:rPr>
              <a:t>歌唱</a:t>
            </a:r>
            <a:r>
              <a:rPr lang="ja-JP" altLang="en-US" sz="1000" dirty="0">
                <a:latin typeface="ＭＳ 明朝" pitchFamily="17" charset="-128"/>
                <a:ea typeface="ＭＳ 明朝" pitchFamily="17" charset="-128"/>
              </a:rPr>
              <a:t>・器楽・</a:t>
            </a:r>
            <a:r>
              <a:rPr lang="ja-JP" altLang="en-US" sz="1000" dirty="0" smtClean="0">
                <a:latin typeface="ＭＳ 明朝" pitchFamily="17" charset="-128"/>
                <a:ea typeface="ＭＳ 明朝" pitchFamily="17" charset="-128"/>
              </a:rPr>
              <a:t>音</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楽づくり</a:t>
            </a:r>
            <a:r>
              <a:rPr lang="ja-JP" altLang="en-US" sz="1000" dirty="0">
                <a:latin typeface="ＭＳ 明朝" pitchFamily="17" charset="-128"/>
                <a:ea typeface="ＭＳ 明朝" pitchFamily="17" charset="-128"/>
              </a:rPr>
              <a:t>（創作）の活動の中で技能を高めながら表現する時間や場を設定する。</a:t>
            </a:r>
          </a:p>
          <a:p>
            <a:r>
              <a:rPr lang="ja-JP" altLang="en-US" sz="1000" dirty="0" smtClean="0">
                <a:latin typeface="ＭＳ 明朝" pitchFamily="17" charset="-128"/>
                <a:ea typeface="ＭＳ 明朝" pitchFamily="17" charset="-128"/>
              </a:rPr>
              <a:t>　◇音楽を形づくっている要素を支えとして，思考・判断し，表現する一連の過程を大切にした授業づくりに努め，</a:t>
            </a:r>
            <a:endParaRPr lang="en-US" altLang="ja-JP" sz="1000" dirty="0" smtClean="0">
              <a:latin typeface="ＭＳ 明朝" pitchFamily="17" charset="-128"/>
              <a:ea typeface="ＭＳ 明朝" pitchFamily="17" charset="-128"/>
            </a:endParaRP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　思いや意図をもって音楽表現したり，味わって聴いたりできるようにする。</a:t>
            </a:r>
            <a:endParaRPr lang="en-US" altLang="ja-JP" sz="1000" dirty="0" smtClean="0">
              <a:latin typeface="ＭＳ 明朝" pitchFamily="17" charset="-128"/>
              <a:ea typeface="ＭＳ 明朝" pitchFamily="17" charset="-128"/>
            </a:endParaRPr>
          </a:p>
          <a:p>
            <a:r>
              <a:rPr lang="ja-JP" altLang="en-US" sz="1000" dirty="0">
                <a:latin typeface="ＭＳ 明朝" pitchFamily="17" charset="-128"/>
                <a:ea typeface="ＭＳ 明朝" pitchFamily="17" charset="-128"/>
              </a:rPr>
              <a:t>　</a:t>
            </a:r>
            <a:endParaRPr kumimoji="1" lang="ja-JP" altLang="en-US" sz="1000" dirty="0">
              <a:latin typeface="ＭＳ 明朝" pitchFamily="17" charset="-128"/>
              <a:ea typeface="ＭＳ 明朝" pitchFamily="17" charset="-128"/>
            </a:endParaRPr>
          </a:p>
        </p:txBody>
      </p:sp>
      <p:sp>
        <p:nvSpPr>
          <p:cNvPr id="35" name="縦巻き 34"/>
          <p:cNvSpPr/>
          <p:nvPr/>
        </p:nvSpPr>
        <p:spPr>
          <a:xfrm>
            <a:off x="1561" y="3690738"/>
            <a:ext cx="332656" cy="1872000"/>
          </a:xfrm>
          <a:prstGeom prst="verticalScroll">
            <a:avLst/>
          </a:prstGeom>
          <a:solidFill>
            <a:srgbClr val="FFFF9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kumimoji="1" lang="ja-JP" altLang="en-US" sz="1400" dirty="0" smtClean="0">
                <a:solidFill>
                  <a:schemeClr val="tx1"/>
                </a:solidFill>
                <a:latin typeface="ＭＳ ゴシック" pitchFamily="49" charset="-128"/>
                <a:ea typeface="ＭＳ ゴシック" pitchFamily="49" charset="-128"/>
              </a:rPr>
              <a:t>音　楽</a:t>
            </a:r>
            <a:endParaRPr kumimoji="1" lang="ja-JP" altLang="en-US" sz="1400" dirty="0">
              <a:solidFill>
                <a:schemeClr val="tx1"/>
              </a:solidFill>
              <a:latin typeface="ＭＳ ゴシック" pitchFamily="49" charset="-128"/>
              <a:ea typeface="ＭＳ ゴシック" pitchFamily="49" charset="-128"/>
            </a:endParaRPr>
          </a:p>
        </p:txBody>
      </p:sp>
      <p:sp>
        <p:nvSpPr>
          <p:cNvPr id="57" name="テキスト ボックス 56"/>
          <p:cNvSpPr txBox="1"/>
          <p:nvPr/>
        </p:nvSpPr>
        <p:spPr>
          <a:xfrm>
            <a:off x="0" y="9759968"/>
            <a:ext cx="6858000" cy="161584"/>
          </a:xfrm>
          <a:prstGeom prst="rect">
            <a:avLst/>
          </a:prstGeom>
          <a:noFill/>
        </p:spPr>
        <p:txBody>
          <a:bodyPr wrap="square" lIns="36000" tIns="0" rIns="36000" bIns="0" rtlCol="0">
            <a:spAutoFit/>
          </a:bodyPr>
          <a:lstStyle/>
          <a:p>
            <a:pPr algn="ctr"/>
            <a:r>
              <a:rPr kumimoji="1" lang="ja-JP" altLang="en-US" sz="1050" dirty="0" smtClean="0"/>
              <a:t>－　２　－</a:t>
            </a:r>
            <a:endParaRPr kumimoji="1" lang="ja-JP" altLang="en-US" sz="1050" dirty="0"/>
          </a:p>
        </p:txBody>
      </p:sp>
      <p:grpSp>
        <p:nvGrpSpPr>
          <p:cNvPr id="19" name="グループ化 18"/>
          <p:cNvGrpSpPr/>
          <p:nvPr/>
        </p:nvGrpSpPr>
        <p:grpSpPr>
          <a:xfrm>
            <a:off x="-9017" y="6393160"/>
            <a:ext cx="6858000" cy="2880320"/>
            <a:chOff x="0" y="200472"/>
            <a:chExt cx="6858000" cy="2880320"/>
          </a:xfrm>
        </p:grpSpPr>
        <p:sp>
          <p:nvSpPr>
            <p:cNvPr id="20" name="角丸四角形 19"/>
            <p:cNvSpPr/>
            <p:nvPr/>
          </p:nvSpPr>
          <p:spPr>
            <a:xfrm>
              <a:off x="36000" y="200472"/>
              <a:ext cx="6804000" cy="2880320"/>
            </a:xfrm>
            <a:prstGeom prst="roundRect">
              <a:avLst>
                <a:gd name="adj" fmla="val 5644"/>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p>
          </p:txBody>
        </p:sp>
        <p:sp>
          <p:nvSpPr>
            <p:cNvPr id="21" name="右矢印 20"/>
            <p:cNvSpPr/>
            <p:nvPr/>
          </p:nvSpPr>
          <p:spPr>
            <a:xfrm>
              <a:off x="3348000" y="732362"/>
              <a:ext cx="360040" cy="442335"/>
            </a:xfrm>
            <a:prstGeom prst="rightArrow">
              <a:avLst/>
            </a:prstGeom>
            <a:gradFill flip="none" rotWithShape="1">
              <a:gsLst>
                <a:gs pos="0">
                  <a:srgbClr val="5E9EFF"/>
                </a:gs>
                <a:gs pos="39999">
                  <a:srgbClr val="85C2FF"/>
                </a:gs>
                <a:gs pos="70000">
                  <a:srgbClr val="C4D6EB"/>
                </a:gs>
                <a:gs pos="100000">
                  <a:srgbClr val="FFE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縦巻き 21"/>
            <p:cNvSpPr/>
            <p:nvPr/>
          </p:nvSpPr>
          <p:spPr>
            <a:xfrm>
              <a:off x="0" y="660165"/>
              <a:ext cx="332656" cy="1916571"/>
            </a:xfrm>
            <a:prstGeom prst="verticalScroll">
              <a:avLst/>
            </a:prstGeom>
            <a:solidFill>
              <a:srgbClr val="FFFF9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lang="ja-JP" altLang="en-US" sz="1400" dirty="0">
                  <a:solidFill>
                    <a:schemeClr val="tx1"/>
                  </a:solidFill>
                  <a:latin typeface="ＭＳ ゴシック" pitchFamily="49" charset="-128"/>
                  <a:ea typeface="ＭＳ ゴシック" pitchFamily="49" charset="-128"/>
                </a:rPr>
                <a:t>図画</a:t>
              </a:r>
              <a:r>
                <a:rPr lang="ja-JP" altLang="en-US" sz="1400" dirty="0" smtClean="0">
                  <a:solidFill>
                    <a:schemeClr val="tx1"/>
                  </a:solidFill>
                  <a:latin typeface="ＭＳ ゴシック" pitchFamily="49" charset="-128"/>
                  <a:ea typeface="ＭＳ ゴシック" pitchFamily="49" charset="-128"/>
                </a:rPr>
                <a:t>工作　美術</a:t>
              </a:r>
              <a:endParaRPr kumimoji="1" lang="ja-JP" altLang="en-US" sz="1400" dirty="0">
                <a:solidFill>
                  <a:schemeClr val="tx1"/>
                </a:solidFill>
                <a:latin typeface="ＭＳ ゴシック" pitchFamily="49" charset="-128"/>
                <a:ea typeface="ＭＳ ゴシック" pitchFamily="49" charset="-128"/>
              </a:endParaRPr>
            </a:p>
          </p:txBody>
        </p:sp>
        <p:sp>
          <p:nvSpPr>
            <p:cNvPr id="23" name="フローチャート : 代替処理 36"/>
            <p:cNvSpPr/>
            <p:nvPr/>
          </p:nvSpPr>
          <p:spPr>
            <a:xfrm>
              <a:off x="360000" y="400148"/>
              <a:ext cx="2952328" cy="1105714"/>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◆形や色などの特徴を捉え，表現意図やねらいを　</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もって，主体的に表現したり鑑賞したりする能</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力が十分に育っていない。</a:t>
              </a:r>
            </a:p>
            <a:p>
              <a:r>
                <a:rPr lang="ja-JP" altLang="en-US" sz="1000" dirty="0" smtClean="0">
                  <a:solidFill>
                    <a:schemeClr val="tx1"/>
                  </a:solidFill>
                  <a:latin typeface="ＭＳ ゴシック" pitchFamily="49" charset="-128"/>
                  <a:ea typeface="ＭＳ ゴシック" pitchFamily="49" charset="-128"/>
                </a:rPr>
                <a:t>◆日本や諸外国の美術文化について着目し，生活</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smtClean="0">
                  <a:solidFill>
                    <a:schemeClr val="tx1"/>
                  </a:solidFill>
                  <a:latin typeface="ＭＳ ゴシック" pitchFamily="49" charset="-128"/>
                  <a:ea typeface="ＭＳ ゴシック" pitchFamily="49" charset="-128"/>
                </a:rPr>
                <a:t>　を豊かにする美術の働きについて理解すること</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smtClean="0">
                  <a:solidFill>
                    <a:schemeClr val="tx1"/>
                  </a:solidFill>
                  <a:latin typeface="ＭＳ ゴシック" pitchFamily="49" charset="-128"/>
                  <a:ea typeface="ＭＳ ゴシック" pitchFamily="49" charset="-128"/>
                </a:rPr>
                <a:t>　が十分でない。</a:t>
              </a:r>
              <a:r>
                <a:rPr lang="ja-JP" altLang="en-US" sz="1000" dirty="0">
                  <a:solidFill>
                    <a:schemeClr val="tx1"/>
                  </a:solidFill>
                  <a:latin typeface="ＭＳ ゴシック" pitchFamily="49" charset="-128"/>
                  <a:ea typeface="ＭＳ ゴシック" pitchFamily="49" charset="-128"/>
                </a:rPr>
                <a:t>　</a:t>
              </a:r>
              <a:endParaRPr kumimoji="1" lang="ja-JP" altLang="en-US" sz="1000" dirty="0">
                <a:solidFill>
                  <a:schemeClr val="tx1"/>
                </a:solidFill>
                <a:latin typeface="ＭＳ ゴシック" pitchFamily="49" charset="-128"/>
                <a:ea typeface="ＭＳ ゴシック" pitchFamily="49" charset="-128"/>
              </a:endParaRPr>
            </a:p>
          </p:txBody>
        </p:sp>
        <p:sp>
          <p:nvSpPr>
            <p:cNvPr id="24" name="フローチャート : 端子 43"/>
            <p:cNvSpPr/>
            <p:nvPr/>
          </p:nvSpPr>
          <p:spPr>
            <a:xfrm>
              <a:off x="468000" y="252719"/>
              <a:ext cx="936104" cy="168920"/>
            </a:xfrm>
            <a:prstGeom prst="flowChartTerminator">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50" dirty="0">
                  <a:solidFill>
                    <a:schemeClr val="tx1"/>
                  </a:solidFill>
                  <a:latin typeface="ＭＳ ゴシック" pitchFamily="49" charset="-128"/>
                  <a:ea typeface="ＭＳ ゴシック" pitchFamily="49" charset="-128"/>
                </a:rPr>
                <a:t>本県の</a:t>
              </a:r>
              <a:r>
                <a:rPr lang="ja-JP" altLang="en-US" sz="1050" dirty="0" smtClean="0">
                  <a:solidFill>
                    <a:schemeClr val="tx1"/>
                  </a:solidFill>
                  <a:latin typeface="ＭＳ ゴシック" pitchFamily="49" charset="-128"/>
                  <a:ea typeface="ＭＳ ゴシック" pitchFamily="49" charset="-128"/>
                </a:rPr>
                <a:t>課題</a:t>
              </a:r>
              <a:endParaRPr kumimoji="1" lang="ja-JP" altLang="en-US" sz="1050" dirty="0">
                <a:solidFill>
                  <a:schemeClr val="tx1"/>
                </a:solidFill>
                <a:latin typeface="ＭＳ ゴシック" pitchFamily="49" charset="-128"/>
                <a:ea typeface="ＭＳ ゴシック" pitchFamily="49" charset="-128"/>
              </a:endParaRPr>
            </a:p>
          </p:txBody>
        </p:sp>
        <p:sp>
          <p:nvSpPr>
            <p:cNvPr id="25" name="フローチャート : 代替処理 37"/>
            <p:cNvSpPr/>
            <p:nvPr/>
          </p:nvSpPr>
          <p:spPr>
            <a:xfrm>
              <a:off x="3743712" y="400148"/>
              <a:ext cx="3024624" cy="1105714"/>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○形や色などの特徴を感じ取り，豊かなイメージ</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をもって，主体的に表現活動や鑑賞活動に取り</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組むことができる。</a:t>
              </a:r>
            </a:p>
            <a:p>
              <a:r>
                <a:rPr lang="ja-JP" altLang="en-US" sz="1000" dirty="0" smtClean="0">
                  <a:solidFill>
                    <a:schemeClr val="tx1"/>
                  </a:solidFill>
                  <a:latin typeface="ＭＳ ゴシック" pitchFamily="49" charset="-128"/>
                  <a:ea typeface="ＭＳ ゴシック" pitchFamily="49" charset="-128"/>
                </a:rPr>
                <a:t>○日本及び諸外国の美術文化について理解し，継</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smtClean="0">
                  <a:solidFill>
                    <a:schemeClr val="tx1"/>
                  </a:solidFill>
                  <a:latin typeface="ＭＳ ゴシック" pitchFamily="49" charset="-128"/>
                  <a:ea typeface="ＭＳ ゴシック" pitchFamily="49" charset="-128"/>
                </a:rPr>
                <a:t>　承・尊重するとともに，美術が生活や社会を豊</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smtClean="0">
                  <a:solidFill>
                    <a:schemeClr val="tx1"/>
                  </a:solidFill>
                  <a:latin typeface="ＭＳ ゴシック" pitchFamily="49" charset="-128"/>
                  <a:ea typeface="ＭＳ ゴシック" pitchFamily="49" charset="-128"/>
                </a:rPr>
                <a:t>　かにする働きを理解している。</a:t>
              </a:r>
              <a:endParaRPr lang="ja-JP" altLang="en-US" sz="1000" dirty="0">
                <a:solidFill>
                  <a:schemeClr val="tx1"/>
                </a:solidFill>
                <a:latin typeface="ＭＳ ゴシック" pitchFamily="49" charset="-128"/>
                <a:ea typeface="ＭＳ ゴシック" pitchFamily="49" charset="-128"/>
              </a:endParaRPr>
            </a:p>
          </p:txBody>
        </p:sp>
        <p:sp>
          <p:nvSpPr>
            <p:cNvPr id="26" name="フローチャート : 端子 45"/>
            <p:cNvSpPr/>
            <p:nvPr/>
          </p:nvSpPr>
          <p:spPr>
            <a:xfrm>
              <a:off x="3816000" y="252719"/>
              <a:ext cx="1224136" cy="168920"/>
            </a:xfrm>
            <a:prstGeom prst="flowChartTerminator">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latin typeface="ＭＳ ゴシック" pitchFamily="49" charset="-128"/>
                  <a:ea typeface="ＭＳ ゴシック" pitchFamily="49" charset="-128"/>
                </a:rPr>
                <a:t>目指す子供の姿</a:t>
              </a:r>
              <a:endParaRPr kumimoji="1" lang="ja-JP" altLang="en-US" sz="1050" dirty="0">
                <a:solidFill>
                  <a:schemeClr val="tx1"/>
                </a:solidFill>
                <a:latin typeface="ＭＳ ゴシック" pitchFamily="49" charset="-128"/>
                <a:ea typeface="ＭＳ ゴシック" pitchFamily="49" charset="-128"/>
              </a:endParaRPr>
            </a:p>
          </p:txBody>
        </p:sp>
        <p:sp>
          <p:nvSpPr>
            <p:cNvPr id="27" name="テキスト ボックス 26"/>
            <p:cNvSpPr txBox="1"/>
            <p:nvPr/>
          </p:nvSpPr>
          <p:spPr>
            <a:xfrm>
              <a:off x="332656" y="1640632"/>
              <a:ext cx="6525344" cy="1384995"/>
            </a:xfrm>
            <a:prstGeom prst="rect">
              <a:avLst/>
            </a:prstGeom>
            <a:noFill/>
          </p:spPr>
          <p:txBody>
            <a:bodyPr wrap="square" lIns="0" tIns="0" rIns="0" bIns="0" rtlCol="0">
              <a:spAutoFit/>
            </a:bodyPr>
            <a:lstStyle/>
            <a:p>
              <a:r>
                <a:rPr lang="ja-JP" altLang="en-US" sz="1000" b="1" dirty="0" smtClean="0">
                  <a:latin typeface="ＭＳ ゴシック" pitchFamily="49" charset="-128"/>
                  <a:ea typeface="ＭＳ ゴシック" pitchFamily="49" charset="-128"/>
                </a:rPr>
                <a:t>①</a:t>
              </a:r>
              <a:r>
                <a:rPr lang="en-US" altLang="ja-JP" sz="1000" b="1" dirty="0">
                  <a:latin typeface="ＭＳ ゴシック" pitchFamily="49" charset="-128"/>
                  <a:ea typeface="ＭＳ ゴシック" pitchFamily="49" charset="-128"/>
                </a:rPr>
                <a:t>〔</a:t>
              </a:r>
              <a:r>
                <a:rPr lang="ja-JP" altLang="en-US" sz="1000" b="1" dirty="0">
                  <a:latin typeface="ＭＳ ゴシック" pitchFamily="49" charset="-128"/>
                  <a:ea typeface="ＭＳ ゴシック" pitchFamily="49" charset="-128"/>
                </a:rPr>
                <a:t>共通事項</a:t>
              </a:r>
              <a:r>
                <a:rPr lang="en-US" altLang="ja-JP" sz="1000" b="1" dirty="0">
                  <a:latin typeface="ＭＳ ゴシック" pitchFamily="49" charset="-128"/>
                  <a:ea typeface="ＭＳ ゴシック" pitchFamily="49" charset="-128"/>
                </a:rPr>
                <a:t>〕</a:t>
              </a:r>
              <a:r>
                <a:rPr lang="ja-JP" altLang="en-US" sz="1000" b="1" dirty="0">
                  <a:latin typeface="ＭＳ ゴシック" pitchFamily="49" charset="-128"/>
                  <a:ea typeface="ＭＳ ゴシック" pitchFamily="49" charset="-128"/>
                </a:rPr>
                <a:t>を基に</a:t>
              </a:r>
              <a:r>
                <a:rPr lang="ja-JP" altLang="en-US" sz="1000" b="1" dirty="0" smtClean="0">
                  <a:latin typeface="ＭＳ ゴシック" pitchFamily="49" charset="-128"/>
                  <a:ea typeface="ＭＳ ゴシック" pitchFamily="49" charset="-128"/>
                </a:rPr>
                <a:t>した学習のねらい</a:t>
              </a:r>
              <a:r>
                <a:rPr lang="ja-JP" altLang="en-US" sz="1000" b="1" dirty="0">
                  <a:latin typeface="ＭＳ ゴシック" pitchFamily="49" charset="-128"/>
                  <a:ea typeface="ＭＳ ゴシック" pitchFamily="49" charset="-128"/>
                </a:rPr>
                <a:t>，</a:t>
              </a:r>
              <a:r>
                <a:rPr lang="ja-JP" altLang="en-US" sz="1000" b="1" dirty="0" smtClean="0">
                  <a:latin typeface="ＭＳ ゴシック" pitchFamily="49" charset="-128"/>
                  <a:ea typeface="ＭＳ ゴシック" pitchFamily="49" charset="-128"/>
                </a:rPr>
                <a:t>指導</a:t>
              </a:r>
              <a:r>
                <a:rPr lang="ja-JP" altLang="en-US" sz="1000" b="1" dirty="0">
                  <a:latin typeface="ＭＳ ゴシック" pitchFamily="49" charset="-128"/>
                  <a:ea typeface="ＭＳ ゴシック" pitchFamily="49" charset="-128"/>
                </a:rPr>
                <a:t>・評価の</a:t>
              </a:r>
              <a:r>
                <a:rPr lang="ja-JP" altLang="en-US" sz="1000" b="1" dirty="0" smtClean="0">
                  <a:latin typeface="ＭＳ ゴシック" pitchFamily="49" charset="-128"/>
                  <a:ea typeface="ＭＳ ゴシック" pitchFamily="49" charset="-128"/>
                </a:rPr>
                <a:t>一体化と，造形的な見方・考え方を働かせる学習活動</a:t>
              </a:r>
              <a:endParaRPr lang="en-US" altLang="ja-JP" sz="1000" b="1"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a:t>
              </a:r>
              <a:r>
                <a:rPr lang="en-US" altLang="ja-JP" sz="1000" dirty="0" smtClean="0">
                  <a:solidFill>
                    <a:prstClr val="black"/>
                  </a:solidFill>
                  <a:latin typeface="ＭＳ 明朝" pitchFamily="17" charset="-128"/>
                  <a:ea typeface="ＭＳ 明朝" pitchFamily="17" charset="-128"/>
                </a:rPr>
                <a:t>〔</a:t>
              </a:r>
              <a:r>
                <a:rPr lang="ja-JP" altLang="en-US" sz="1000" dirty="0">
                  <a:solidFill>
                    <a:prstClr val="black"/>
                  </a:solidFill>
                  <a:latin typeface="ＭＳ 明朝" pitchFamily="17" charset="-128"/>
                  <a:ea typeface="ＭＳ 明朝" pitchFamily="17" charset="-128"/>
                </a:rPr>
                <a:t>共通事項</a:t>
              </a:r>
              <a:r>
                <a:rPr lang="en-US" altLang="ja-JP" sz="1000" dirty="0">
                  <a:solidFill>
                    <a:prstClr val="black"/>
                  </a:solidFill>
                  <a:latin typeface="ＭＳ 明朝" pitchFamily="17" charset="-128"/>
                  <a:ea typeface="ＭＳ 明朝" pitchFamily="17" charset="-128"/>
                </a:rPr>
                <a:t>〕</a:t>
              </a:r>
              <a:r>
                <a:rPr lang="ja-JP" altLang="en-US" sz="1000" dirty="0" smtClean="0">
                  <a:solidFill>
                    <a:prstClr val="black"/>
                  </a:solidFill>
                  <a:latin typeface="ＭＳ 明朝" pitchFamily="17" charset="-128"/>
                  <a:ea typeface="ＭＳ 明朝" pitchFamily="17" charset="-128"/>
                </a:rPr>
                <a:t>を基に，児童</a:t>
              </a:r>
              <a:r>
                <a:rPr lang="ja-JP" altLang="en-US" sz="1000" dirty="0">
                  <a:solidFill>
                    <a:prstClr val="black"/>
                  </a:solidFill>
                  <a:latin typeface="ＭＳ 明朝" pitchFamily="17" charset="-128"/>
                  <a:ea typeface="ＭＳ 明朝" pitchFamily="17" charset="-128"/>
                </a:rPr>
                <a:t>生徒</a:t>
              </a:r>
              <a:r>
                <a:rPr lang="ja-JP" altLang="en-US" sz="1000" dirty="0" smtClean="0">
                  <a:solidFill>
                    <a:prstClr val="black"/>
                  </a:solidFill>
                  <a:latin typeface="ＭＳ 明朝" pitchFamily="17" charset="-128"/>
                  <a:ea typeface="ＭＳ 明朝" pitchFamily="17" charset="-128"/>
                </a:rPr>
                <a:t>が</a:t>
              </a:r>
              <a:r>
                <a:rPr lang="ja-JP" altLang="en-US" sz="1000" dirty="0" smtClean="0">
                  <a:latin typeface="ＭＳ 明朝" pitchFamily="17" charset="-128"/>
                  <a:ea typeface="ＭＳ 明朝" pitchFamily="17" charset="-128"/>
                </a:rPr>
                <a:t>形や色などを理解し豊かなイメージを広げるとともに，造形的な見方・考え</a:t>
              </a:r>
              <a:endParaRPr lang="en-US" altLang="ja-JP" sz="1000" dirty="0" smtClean="0">
                <a:latin typeface="ＭＳ 明朝" pitchFamily="17" charset="-128"/>
                <a:ea typeface="ＭＳ 明朝" pitchFamily="17" charset="-128"/>
              </a:endParaRP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　方を働かせ，自分としての意味や価値をつくり出す学習活動の充実を図る。</a:t>
              </a:r>
              <a:endParaRPr lang="en-US" altLang="ja-JP" sz="1000" dirty="0" smtClean="0">
                <a:latin typeface="ＭＳ 明朝" pitchFamily="17" charset="-128"/>
                <a:ea typeface="ＭＳ 明朝" pitchFamily="17" charset="-128"/>
              </a:endParaRP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◇学習のねらいを明確にし，評価規準を設定するとともに，評価方法を工夫して，指導と評価の一体化を図る。</a:t>
              </a:r>
              <a:endParaRPr lang="ja-JP" altLang="en-US" sz="1000" dirty="0">
                <a:latin typeface="ＭＳ 明朝" pitchFamily="17" charset="-128"/>
                <a:ea typeface="ＭＳ 明朝" pitchFamily="17" charset="-128"/>
              </a:endParaRPr>
            </a:p>
            <a:p>
              <a:r>
                <a:rPr lang="ja-JP" altLang="en-US" sz="1000" b="1" dirty="0" smtClean="0">
                  <a:latin typeface="ＭＳ ゴシック" pitchFamily="49" charset="-128"/>
                  <a:ea typeface="ＭＳ ゴシック" pitchFamily="49" charset="-128"/>
                </a:rPr>
                <a:t>②美術文化に対する関心を高め，生活や社会を豊かにする美術の働きについて理解を深める学習の工夫</a:t>
              </a:r>
              <a:endParaRPr lang="en-US" altLang="ja-JP" sz="1000" b="1" dirty="0" smtClean="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◇我が国や諸外国の美術文化</a:t>
              </a:r>
              <a:r>
                <a:rPr lang="ja-JP" altLang="en-US" sz="1000" dirty="0">
                  <a:latin typeface="ＭＳ 明朝" pitchFamily="17" charset="-128"/>
                  <a:ea typeface="ＭＳ 明朝" pitchFamily="17" charset="-128"/>
                </a:rPr>
                <a:t>に</a:t>
              </a:r>
              <a:r>
                <a:rPr lang="ja-JP" altLang="en-US" sz="1000" dirty="0" smtClean="0">
                  <a:latin typeface="ＭＳ 明朝" pitchFamily="17" charset="-128"/>
                  <a:ea typeface="ＭＳ 明朝" pitchFamily="17" charset="-128"/>
                </a:rPr>
                <a:t>ついて，よさ</a:t>
              </a:r>
              <a:r>
                <a:rPr lang="ja-JP" altLang="en-US" sz="1000" dirty="0">
                  <a:latin typeface="ＭＳ 明朝" pitchFamily="17" charset="-128"/>
                  <a:ea typeface="ＭＳ 明朝" pitchFamily="17" charset="-128"/>
                </a:rPr>
                <a:t>や美しさを感じ取ったり，表現</a:t>
              </a:r>
              <a:r>
                <a:rPr lang="ja-JP" altLang="en-US" sz="1000" dirty="0" smtClean="0">
                  <a:latin typeface="ＭＳ 明朝" pitchFamily="17" charset="-128"/>
                  <a:ea typeface="ＭＳ 明朝" pitchFamily="17" charset="-128"/>
                </a:rPr>
                <a:t>方法などを理解し相違点や共通点を　　</a:t>
              </a:r>
              <a:endParaRPr lang="en-US" altLang="ja-JP" sz="1000" dirty="0" smtClean="0">
                <a:latin typeface="ＭＳ 明朝" pitchFamily="17" charset="-128"/>
                <a:ea typeface="ＭＳ 明朝" pitchFamily="17" charset="-128"/>
              </a:endParaRP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　検討したりするなどして，我が国の文化に誇りをもち，異なる文化を尊重するよう指導する。</a:t>
              </a:r>
              <a:endParaRPr lang="en-US" altLang="ja-JP" sz="1000" dirty="0" smtClean="0">
                <a:latin typeface="ＭＳ 明朝" pitchFamily="17" charset="-128"/>
                <a:ea typeface="ＭＳ 明朝" pitchFamily="17" charset="-128"/>
              </a:endParaRPr>
            </a:p>
            <a:p>
              <a:r>
                <a:rPr lang="ja-JP" altLang="en-US" sz="1000" dirty="0">
                  <a:latin typeface="ＭＳ 明朝" pitchFamily="17" charset="-128"/>
                  <a:ea typeface="ＭＳ 明朝" pitchFamily="17" charset="-128"/>
                </a:rPr>
                <a:t>　◇身近に飾られている</a:t>
              </a:r>
              <a:r>
                <a:rPr lang="ja-JP" altLang="en-US" sz="1000" dirty="0" smtClean="0">
                  <a:latin typeface="ＭＳ 明朝" pitchFamily="17" charset="-128"/>
                  <a:ea typeface="ＭＳ 明朝" pitchFamily="17" charset="-128"/>
                </a:rPr>
                <a:t>作品や身の回りの生活で使われているものなどを基に，美術文化と関連付けた学習を実施</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し，生活や社会を豊かにする美術の働きを理解させる。</a:t>
              </a:r>
            </a:p>
          </p:txBody>
        </p:sp>
      </p:grpSp>
      <p:grpSp>
        <p:nvGrpSpPr>
          <p:cNvPr id="36" name="グループ化 35"/>
          <p:cNvGrpSpPr/>
          <p:nvPr/>
        </p:nvGrpSpPr>
        <p:grpSpPr>
          <a:xfrm>
            <a:off x="0" y="344488"/>
            <a:ext cx="6840000" cy="2304256"/>
            <a:chOff x="0" y="200472"/>
            <a:chExt cx="6840000" cy="2304256"/>
          </a:xfrm>
        </p:grpSpPr>
        <p:sp>
          <p:nvSpPr>
            <p:cNvPr id="37" name="角丸四角形 36"/>
            <p:cNvSpPr/>
            <p:nvPr/>
          </p:nvSpPr>
          <p:spPr>
            <a:xfrm>
              <a:off x="36000" y="200472"/>
              <a:ext cx="6804000" cy="2304256"/>
            </a:xfrm>
            <a:prstGeom prst="roundRect">
              <a:avLst>
                <a:gd name="adj" fmla="val 5644"/>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p>
          </p:txBody>
        </p:sp>
        <p:sp>
          <p:nvSpPr>
            <p:cNvPr id="38" name="フローチャート : 代替処理 37"/>
            <p:cNvSpPr/>
            <p:nvPr/>
          </p:nvSpPr>
          <p:spPr>
            <a:xfrm>
              <a:off x="360000" y="395504"/>
              <a:ext cx="2952328" cy="864096"/>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◆体験活動を通して得られた気付きの質を高める</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ための支援が十分に行われていないことがある。</a:t>
              </a:r>
            </a:p>
            <a:p>
              <a:r>
                <a:rPr lang="ja-JP" altLang="en-US" sz="1000" dirty="0" smtClean="0">
                  <a:solidFill>
                    <a:schemeClr val="tx1"/>
                  </a:solidFill>
                  <a:latin typeface="ＭＳ ゴシック" pitchFamily="49" charset="-128"/>
                  <a:ea typeface="ＭＳ ゴシック" pitchFamily="49" charset="-128"/>
                </a:rPr>
                <a:t>◆一人一人の思考過程を丁寧に見取り，支援する</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ことが十分に行われていないことがある。</a:t>
              </a:r>
              <a:endParaRPr kumimoji="1" lang="ja-JP" altLang="en-US" sz="1000" dirty="0">
                <a:solidFill>
                  <a:schemeClr val="tx1"/>
                </a:solidFill>
                <a:latin typeface="ＭＳ ゴシック" pitchFamily="49" charset="-128"/>
                <a:ea typeface="ＭＳ ゴシック" pitchFamily="49" charset="-128"/>
              </a:endParaRPr>
            </a:p>
          </p:txBody>
        </p:sp>
        <p:sp>
          <p:nvSpPr>
            <p:cNvPr id="39" name="フローチャート : 端子 38"/>
            <p:cNvSpPr/>
            <p:nvPr/>
          </p:nvSpPr>
          <p:spPr>
            <a:xfrm>
              <a:off x="468000" y="251504"/>
              <a:ext cx="936104" cy="164992"/>
            </a:xfrm>
            <a:prstGeom prst="flowChartTerminator">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50" dirty="0">
                  <a:solidFill>
                    <a:schemeClr val="tx1"/>
                  </a:solidFill>
                  <a:latin typeface="ＭＳ ゴシック" pitchFamily="49" charset="-128"/>
                  <a:ea typeface="ＭＳ ゴシック" pitchFamily="49" charset="-128"/>
                </a:rPr>
                <a:t>本県の</a:t>
              </a:r>
              <a:r>
                <a:rPr lang="ja-JP" altLang="en-US" sz="1050" dirty="0" smtClean="0">
                  <a:solidFill>
                    <a:schemeClr val="tx1"/>
                  </a:solidFill>
                  <a:latin typeface="ＭＳ ゴシック" pitchFamily="49" charset="-128"/>
                  <a:ea typeface="ＭＳ ゴシック" pitchFamily="49" charset="-128"/>
                </a:rPr>
                <a:t>課題</a:t>
              </a:r>
              <a:endParaRPr kumimoji="1" lang="ja-JP" altLang="en-US" sz="1050" dirty="0">
                <a:solidFill>
                  <a:schemeClr val="tx1"/>
                </a:solidFill>
                <a:latin typeface="ＭＳ ゴシック" pitchFamily="49" charset="-128"/>
                <a:ea typeface="ＭＳ ゴシック" pitchFamily="49" charset="-128"/>
              </a:endParaRPr>
            </a:p>
          </p:txBody>
        </p:sp>
        <p:sp>
          <p:nvSpPr>
            <p:cNvPr id="40" name="フローチャート : 代替処理 39"/>
            <p:cNvSpPr/>
            <p:nvPr/>
          </p:nvSpPr>
          <p:spPr>
            <a:xfrm>
              <a:off x="3744000" y="395504"/>
              <a:ext cx="3024336" cy="864096"/>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○自分の思いや願いの実現に向けて，対象への働き</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かけや人との関わり方などを自分なりに考え，主</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smtClean="0">
                  <a:solidFill>
                    <a:schemeClr val="tx1"/>
                  </a:solidFill>
                  <a:latin typeface="ＭＳ ゴシック" pitchFamily="49" charset="-128"/>
                  <a:ea typeface="ＭＳ ゴシック" pitchFamily="49" charset="-128"/>
                </a:rPr>
                <a:t>　体的に活動することができる。</a:t>
              </a:r>
              <a:endParaRPr lang="en-US" altLang="ja-JP" sz="1000" dirty="0" smtClean="0">
                <a:solidFill>
                  <a:schemeClr val="tx1"/>
                </a:solidFill>
                <a:latin typeface="ＭＳ ゴシック" pitchFamily="49" charset="-128"/>
                <a:ea typeface="ＭＳ ゴシック" pitchFamily="49" charset="-128"/>
              </a:endParaRPr>
            </a:p>
            <a:p>
              <a:endParaRPr lang="ja-JP" altLang="en-US" sz="1000" dirty="0">
                <a:solidFill>
                  <a:schemeClr val="tx1"/>
                </a:solidFill>
                <a:latin typeface="ＭＳ ゴシック" pitchFamily="49" charset="-128"/>
                <a:ea typeface="ＭＳ ゴシック" pitchFamily="49" charset="-128"/>
              </a:endParaRPr>
            </a:p>
          </p:txBody>
        </p:sp>
        <p:sp>
          <p:nvSpPr>
            <p:cNvPr id="41" name="フローチャート : 端子 40"/>
            <p:cNvSpPr/>
            <p:nvPr/>
          </p:nvSpPr>
          <p:spPr>
            <a:xfrm>
              <a:off x="3816000" y="251504"/>
              <a:ext cx="1224136" cy="164992"/>
            </a:xfrm>
            <a:prstGeom prst="flowChartTerminator">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latin typeface="ＭＳ ゴシック" pitchFamily="49" charset="-128"/>
                  <a:ea typeface="ＭＳ ゴシック" pitchFamily="49" charset="-128"/>
                </a:rPr>
                <a:t>目指す子供の姿</a:t>
              </a:r>
              <a:endParaRPr kumimoji="1" lang="ja-JP" altLang="en-US" sz="1050" dirty="0">
                <a:solidFill>
                  <a:schemeClr val="tx1"/>
                </a:solidFill>
                <a:latin typeface="ＭＳ ゴシック" pitchFamily="49" charset="-128"/>
                <a:ea typeface="ＭＳ ゴシック" pitchFamily="49" charset="-128"/>
              </a:endParaRPr>
            </a:p>
          </p:txBody>
        </p:sp>
        <p:sp>
          <p:nvSpPr>
            <p:cNvPr id="42" name="右矢印 41"/>
            <p:cNvSpPr/>
            <p:nvPr/>
          </p:nvSpPr>
          <p:spPr>
            <a:xfrm>
              <a:off x="3348000" y="632520"/>
              <a:ext cx="360040" cy="432048"/>
            </a:xfrm>
            <a:prstGeom prst="rightArrow">
              <a:avLst/>
            </a:prstGeom>
            <a:gradFill flip="none" rotWithShape="1">
              <a:gsLst>
                <a:gs pos="0">
                  <a:srgbClr val="5E9EFF"/>
                </a:gs>
                <a:gs pos="39999">
                  <a:srgbClr val="85C2FF"/>
                </a:gs>
                <a:gs pos="70000">
                  <a:srgbClr val="C4D6EB"/>
                </a:gs>
                <a:gs pos="100000">
                  <a:srgbClr val="FFE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324000" y="1280592"/>
              <a:ext cx="6480720" cy="1077218"/>
            </a:xfrm>
            <a:prstGeom prst="rect">
              <a:avLst/>
            </a:prstGeom>
            <a:noFill/>
          </p:spPr>
          <p:txBody>
            <a:bodyPr wrap="square" lIns="0" tIns="0" rIns="0" bIns="0" rtlCol="0">
              <a:spAutoFit/>
            </a:bodyPr>
            <a:lstStyle/>
            <a:p>
              <a:r>
                <a:rPr lang="ja-JP" altLang="en-US" sz="1000" b="1" dirty="0" smtClean="0">
                  <a:latin typeface="ＭＳ ゴシック" pitchFamily="49" charset="-128"/>
                  <a:ea typeface="ＭＳ ゴシック" pitchFamily="49" charset="-128"/>
                </a:rPr>
                <a:t>①気付きの質を高める支援の工夫</a:t>
              </a:r>
              <a:endParaRPr lang="en-US" altLang="ja-JP" sz="1000" b="1"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◇対象にじっくりと繰り返し関わり，試行錯誤したり納得のいくまで追究したりできる体験活動を設定する。 </a:t>
              </a:r>
              <a:endParaRPr lang="en-US" altLang="ja-JP" sz="1000" dirty="0" smtClean="0">
                <a:latin typeface="ＭＳ 明朝" pitchFamily="17" charset="-128"/>
                <a:ea typeface="ＭＳ 明朝" pitchFamily="17" charset="-128"/>
              </a:endParaRP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◇子供の伝えたい思いを大切にした多様な表現活動を取り入れ，他者と伝え合い交流する場を充実させる。</a:t>
              </a:r>
              <a:endParaRPr lang="ja-JP" altLang="en-US" sz="1000" dirty="0">
                <a:latin typeface="ＭＳ 明朝" pitchFamily="17" charset="-128"/>
                <a:ea typeface="ＭＳ 明朝" pitchFamily="17" charset="-128"/>
              </a:endParaRPr>
            </a:p>
            <a:p>
              <a:r>
                <a:rPr lang="ja-JP" altLang="en-US" sz="1000" b="1" dirty="0" smtClean="0">
                  <a:latin typeface="ＭＳ ゴシック" pitchFamily="49" charset="-128"/>
                  <a:ea typeface="ＭＳ ゴシック" pitchFamily="49" charset="-128"/>
                </a:rPr>
                <a:t>②子供に寄り添った見取りと支援</a:t>
              </a:r>
              <a:endParaRPr lang="en-US" altLang="ja-JP" sz="1000" b="1" dirty="0" smtClean="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◇「指導と評価の計画」を作成し，学習活動や配当時間に応じて重点的に評価する場面を捉え，多様な評価方法</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で子供の姿を多面的に見取っていく。</a:t>
              </a:r>
              <a:endParaRPr lang="en-US" altLang="ja-JP" sz="1000" dirty="0" smtClean="0">
                <a:latin typeface="ＭＳ 明朝" pitchFamily="17" charset="-128"/>
                <a:ea typeface="ＭＳ 明朝" pitchFamily="17" charset="-128"/>
              </a:endParaRP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◇見取ったことに共感したり，意味付けたり，価値付けたりして，子供に寄り添った支援に努める。</a:t>
              </a:r>
              <a:endParaRPr kumimoji="1" lang="ja-JP" altLang="en-US" sz="1000" dirty="0">
                <a:latin typeface="ＭＳ 明朝" pitchFamily="17" charset="-128"/>
                <a:ea typeface="ＭＳ 明朝" pitchFamily="17" charset="-128"/>
              </a:endParaRPr>
            </a:p>
          </p:txBody>
        </p:sp>
        <p:sp>
          <p:nvSpPr>
            <p:cNvPr id="44" name="縦巻き 43"/>
            <p:cNvSpPr/>
            <p:nvPr/>
          </p:nvSpPr>
          <p:spPr>
            <a:xfrm>
              <a:off x="0" y="360000"/>
              <a:ext cx="332656" cy="1872000"/>
            </a:xfrm>
            <a:prstGeom prst="verticalScroll">
              <a:avLst/>
            </a:prstGeom>
            <a:solidFill>
              <a:srgbClr val="FFFF9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kumimoji="1" lang="ja-JP" altLang="en-US" sz="1400" dirty="0" smtClean="0">
                  <a:solidFill>
                    <a:schemeClr val="tx1"/>
                  </a:solidFill>
                  <a:latin typeface="ＭＳ ゴシック" pitchFamily="49" charset="-128"/>
                  <a:ea typeface="ＭＳ ゴシック" pitchFamily="49" charset="-128"/>
                </a:rPr>
                <a:t>生　活</a:t>
              </a:r>
              <a:endParaRPr kumimoji="1" lang="ja-JP" altLang="en-US" sz="1400" dirty="0">
                <a:solidFill>
                  <a:schemeClr val="tx1"/>
                </a:solidFill>
                <a:latin typeface="ＭＳ ゴシック" pitchFamily="49" charset="-128"/>
                <a:ea typeface="ＭＳ ゴシック" pitchFamily="49" charset="-128"/>
              </a:endParaRPr>
            </a:p>
          </p:txBody>
        </p:sp>
      </p:grpSp>
    </p:spTree>
    <p:extLst>
      <p:ext uri="{BB962C8B-B14F-4D97-AF65-F5344CB8AC3E}">
        <p14:creationId xmlns="" xmlns:p14="http://schemas.microsoft.com/office/powerpoint/2010/main" val="31567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ボックス 56"/>
          <p:cNvSpPr txBox="1"/>
          <p:nvPr/>
        </p:nvSpPr>
        <p:spPr>
          <a:xfrm>
            <a:off x="0" y="9759968"/>
            <a:ext cx="6858000" cy="161584"/>
          </a:xfrm>
          <a:prstGeom prst="rect">
            <a:avLst/>
          </a:prstGeom>
          <a:noFill/>
        </p:spPr>
        <p:txBody>
          <a:bodyPr wrap="square" lIns="36000" tIns="0" rIns="36000" bIns="0" rtlCol="0">
            <a:spAutoFit/>
          </a:bodyPr>
          <a:lstStyle/>
          <a:p>
            <a:pPr algn="ctr"/>
            <a:r>
              <a:rPr kumimoji="1" lang="ja-JP" altLang="en-US" sz="1050" dirty="0" smtClean="0"/>
              <a:t>－　３　－</a:t>
            </a:r>
            <a:endParaRPr kumimoji="1" lang="ja-JP" altLang="en-US" sz="1050" dirty="0"/>
          </a:p>
        </p:txBody>
      </p:sp>
      <p:grpSp>
        <p:nvGrpSpPr>
          <p:cNvPr id="2" name="グループ化 1"/>
          <p:cNvGrpSpPr/>
          <p:nvPr/>
        </p:nvGrpSpPr>
        <p:grpSpPr>
          <a:xfrm>
            <a:off x="0" y="272480"/>
            <a:ext cx="6840000" cy="2890247"/>
            <a:chOff x="0" y="272480"/>
            <a:chExt cx="6840000" cy="2890247"/>
          </a:xfrm>
        </p:grpSpPr>
        <p:sp>
          <p:nvSpPr>
            <p:cNvPr id="11" name="角丸四角形 10"/>
            <p:cNvSpPr/>
            <p:nvPr/>
          </p:nvSpPr>
          <p:spPr>
            <a:xfrm>
              <a:off x="36000" y="272480"/>
              <a:ext cx="6804000" cy="2849803"/>
            </a:xfrm>
            <a:prstGeom prst="roundRect">
              <a:avLst>
                <a:gd name="adj" fmla="val 5644"/>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p>
          </p:txBody>
        </p:sp>
        <p:sp>
          <p:nvSpPr>
            <p:cNvPr id="16" name="右矢印 15"/>
            <p:cNvSpPr/>
            <p:nvPr/>
          </p:nvSpPr>
          <p:spPr>
            <a:xfrm>
              <a:off x="3348000" y="684009"/>
              <a:ext cx="360040" cy="432048"/>
            </a:xfrm>
            <a:prstGeom prst="rightArrow">
              <a:avLst/>
            </a:prstGeom>
            <a:gradFill flip="none" rotWithShape="1">
              <a:gsLst>
                <a:gs pos="0">
                  <a:srgbClr val="5E9EFF"/>
                </a:gs>
                <a:gs pos="39999">
                  <a:srgbClr val="85C2FF"/>
                </a:gs>
                <a:gs pos="70000">
                  <a:srgbClr val="C4D6EB"/>
                </a:gs>
                <a:gs pos="100000">
                  <a:srgbClr val="FFE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縦巻き 18"/>
            <p:cNvSpPr/>
            <p:nvPr/>
          </p:nvSpPr>
          <p:spPr>
            <a:xfrm>
              <a:off x="0" y="756009"/>
              <a:ext cx="332656" cy="1872000"/>
            </a:xfrm>
            <a:prstGeom prst="verticalScroll">
              <a:avLst/>
            </a:prstGeom>
            <a:solidFill>
              <a:srgbClr val="FFFF9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kumimoji="1" lang="ja-JP" altLang="en-US" sz="1400" dirty="0" smtClean="0">
                  <a:solidFill>
                    <a:schemeClr val="tx1"/>
                  </a:solidFill>
                  <a:latin typeface="ＭＳ ゴシック" pitchFamily="49" charset="-128"/>
                  <a:ea typeface="ＭＳ ゴシック" pitchFamily="49" charset="-128"/>
                </a:rPr>
                <a:t>家庭　技術・家庭</a:t>
              </a:r>
              <a:endParaRPr kumimoji="1" lang="ja-JP" altLang="en-US" sz="1400" dirty="0">
                <a:solidFill>
                  <a:schemeClr val="tx1"/>
                </a:solidFill>
                <a:latin typeface="ＭＳ ゴシック" pitchFamily="49" charset="-128"/>
                <a:ea typeface="ＭＳ ゴシック" pitchFamily="49" charset="-128"/>
              </a:endParaRPr>
            </a:p>
          </p:txBody>
        </p:sp>
        <p:sp>
          <p:nvSpPr>
            <p:cNvPr id="27" name="フローチャート : 代替処理 26"/>
            <p:cNvSpPr/>
            <p:nvPr/>
          </p:nvSpPr>
          <p:spPr>
            <a:xfrm>
              <a:off x="360000" y="467512"/>
              <a:ext cx="2952328" cy="939369"/>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44000" indent="-144000"/>
              <a:r>
                <a:rPr lang="ja-JP" altLang="en-US" sz="1000" dirty="0" smtClean="0">
                  <a:solidFill>
                    <a:schemeClr val="tx1"/>
                  </a:solidFill>
                  <a:latin typeface="ＭＳ ゴシック" pitchFamily="49" charset="-128"/>
                  <a:ea typeface="ＭＳ ゴシック" pitchFamily="49" charset="-128"/>
                </a:rPr>
                <a:t>◆調理や製作等で，しくみや原理</a:t>
              </a:r>
              <a:r>
                <a:rPr lang="ja-JP" altLang="en-US" sz="1000" dirty="0">
                  <a:solidFill>
                    <a:schemeClr val="tx1"/>
                  </a:solidFill>
                  <a:latin typeface="ＭＳ ゴシック" pitchFamily="49" charset="-128"/>
                  <a:ea typeface="ＭＳ ゴシック" pitchFamily="49" charset="-128"/>
                </a:rPr>
                <a:t>・</a:t>
              </a:r>
              <a:r>
                <a:rPr lang="ja-JP" altLang="en-US" sz="1000" dirty="0" smtClean="0">
                  <a:solidFill>
                    <a:schemeClr val="tx1"/>
                  </a:solidFill>
                  <a:latin typeface="ＭＳ ゴシック" pitchFamily="49" charset="-128"/>
                  <a:ea typeface="ＭＳ ゴシック" pitchFamily="49" charset="-128"/>
                </a:rPr>
                <a:t>原則を十分理解しないまま行っている。</a:t>
              </a:r>
              <a:endParaRPr lang="ja-JP" altLang="en-US" sz="1000" dirty="0">
                <a:solidFill>
                  <a:schemeClr val="tx1"/>
                </a:solidFill>
                <a:latin typeface="ＭＳ ゴシック" pitchFamily="49" charset="-128"/>
                <a:ea typeface="ＭＳ ゴシック" pitchFamily="49" charset="-128"/>
              </a:endParaRPr>
            </a:p>
            <a:p>
              <a:pPr marL="144000" indent="-144000"/>
              <a:r>
                <a:rPr lang="ja-JP" altLang="en-US" sz="1000" dirty="0" smtClean="0">
                  <a:solidFill>
                    <a:schemeClr val="tx1"/>
                  </a:solidFill>
                  <a:latin typeface="ＭＳ ゴシック" pitchFamily="49" charset="-128"/>
                  <a:ea typeface="ＭＳ ゴシック" pitchFamily="49" charset="-128"/>
                </a:rPr>
                <a:t>◆習得</a:t>
              </a:r>
              <a:r>
                <a:rPr lang="ja-JP" altLang="en-US" sz="1000" dirty="0">
                  <a:solidFill>
                    <a:schemeClr val="tx1"/>
                  </a:solidFill>
                  <a:latin typeface="ＭＳ ゴシック" pitchFamily="49" charset="-128"/>
                  <a:ea typeface="ＭＳ ゴシック" pitchFamily="49" charset="-128"/>
                </a:rPr>
                <a:t>した知識及び</a:t>
              </a:r>
              <a:r>
                <a:rPr lang="ja-JP" altLang="en-US" sz="1000" dirty="0" smtClean="0">
                  <a:solidFill>
                    <a:schemeClr val="tx1"/>
                  </a:solidFill>
                  <a:latin typeface="ＭＳ ゴシック" pitchFamily="49" charset="-128"/>
                  <a:ea typeface="ＭＳ ゴシック" pitchFamily="49" charset="-128"/>
                </a:rPr>
                <a:t>技能を</a:t>
              </a:r>
              <a:r>
                <a:rPr lang="ja-JP" altLang="en-US" sz="1000" dirty="0">
                  <a:solidFill>
                    <a:schemeClr val="tx1"/>
                  </a:solidFill>
                  <a:latin typeface="ＭＳ ゴシック" pitchFamily="49" charset="-128"/>
                  <a:ea typeface="ＭＳ ゴシック" pitchFamily="49" charset="-128"/>
                </a:rPr>
                <a:t>，</a:t>
              </a:r>
              <a:r>
                <a:rPr lang="ja-JP" altLang="en-US" sz="1000" dirty="0" smtClean="0">
                  <a:solidFill>
                    <a:schemeClr val="tx1"/>
                  </a:solidFill>
                  <a:latin typeface="ＭＳ ゴシック" pitchFamily="49" charset="-128"/>
                  <a:ea typeface="ＭＳ ゴシック" pitchFamily="49" charset="-128"/>
                </a:rPr>
                <a:t>生活の</a:t>
              </a:r>
              <a:r>
                <a:rPr lang="ja-JP" altLang="en-US" sz="1000" dirty="0">
                  <a:solidFill>
                    <a:schemeClr val="tx1"/>
                  </a:solidFill>
                  <a:latin typeface="ＭＳ ゴシック" pitchFamily="49" charset="-128"/>
                  <a:ea typeface="ＭＳ ゴシック" pitchFamily="49" charset="-128"/>
                </a:rPr>
                <a:t>中で十分活用できていない</a:t>
              </a:r>
              <a:r>
                <a:rPr lang="ja-JP" altLang="en-US" sz="1000" dirty="0" smtClean="0">
                  <a:solidFill>
                    <a:schemeClr val="tx1"/>
                  </a:solidFill>
                  <a:latin typeface="ＭＳ ゴシック" pitchFamily="49" charset="-128"/>
                  <a:ea typeface="ＭＳ ゴシック" pitchFamily="49" charset="-128"/>
                </a:rPr>
                <a:t>。</a:t>
              </a:r>
              <a:endParaRPr lang="en-US" altLang="ja-JP" sz="1000" dirty="0" smtClean="0">
                <a:solidFill>
                  <a:schemeClr val="tx1"/>
                </a:solidFill>
                <a:latin typeface="ＭＳ ゴシック" pitchFamily="49" charset="-128"/>
                <a:ea typeface="ＭＳ ゴシック" pitchFamily="49" charset="-128"/>
              </a:endParaRPr>
            </a:p>
            <a:p>
              <a:pPr marL="144000" indent="-144000"/>
              <a:r>
                <a:rPr lang="ja-JP" altLang="en-US" sz="1000" dirty="0" smtClean="0">
                  <a:solidFill>
                    <a:schemeClr val="tx1"/>
                  </a:solidFill>
                  <a:latin typeface="ＭＳ ゴシック" pitchFamily="49" charset="-128"/>
                  <a:ea typeface="ＭＳ ゴシック" pitchFamily="49" charset="-128"/>
                </a:rPr>
                <a:t>◆問題を見いだして課題を設定し，解決する力が十分でない。</a:t>
              </a:r>
              <a:endParaRPr lang="ja-JP" altLang="en-US" sz="1000" dirty="0">
                <a:solidFill>
                  <a:schemeClr val="tx1"/>
                </a:solidFill>
                <a:latin typeface="ＭＳ ゴシック" pitchFamily="49" charset="-128"/>
                <a:ea typeface="ＭＳ ゴシック" pitchFamily="49" charset="-128"/>
              </a:endParaRPr>
            </a:p>
          </p:txBody>
        </p:sp>
        <p:sp>
          <p:nvSpPr>
            <p:cNvPr id="12" name="フローチャート : 端子 11"/>
            <p:cNvSpPr/>
            <p:nvPr/>
          </p:nvSpPr>
          <p:spPr>
            <a:xfrm>
              <a:off x="468000" y="323513"/>
              <a:ext cx="936104" cy="164992"/>
            </a:xfrm>
            <a:prstGeom prst="flowChartTerminator">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50" dirty="0">
                  <a:solidFill>
                    <a:schemeClr val="tx1"/>
                  </a:solidFill>
                  <a:latin typeface="ＭＳ ゴシック" pitchFamily="49" charset="-128"/>
                  <a:ea typeface="ＭＳ ゴシック" pitchFamily="49" charset="-128"/>
                </a:rPr>
                <a:t>本県の</a:t>
              </a:r>
              <a:r>
                <a:rPr lang="ja-JP" altLang="en-US" sz="1050" dirty="0" smtClean="0">
                  <a:solidFill>
                    <a:schemeClr val="tx1"/>
                  </a:solidFill>
                  <a:latin typeface="ＭＳ ゴシック" pitchFamily="49" charset="-128"/>
                  <a:ea typeface="ＭＳ ゴシック" pitchFamily="49" charset="-128"/>
                </a:rPr>
                <a:t>課題</a:t>
              </a:r>
              <a:endParaRPr kumimoji="1" lang="ja-JP" altLang="en-US" sz="1050" dirty="0">
                <a:solidFill>
                  <a:schemeClr val="tx1"/>
                </a:solidFill>
                <a:latin typeface="ＭＳ ゴシック" pitchFamily="49" charset="-128"/>
                <a:ea typeface="ＭＳ ゴシック" pitchFamily="49" charset="-128"/>
              </a:endParaRPr>
            </a:p>
          </p:txBody>
        </p:sp>
        <p:sp>
          <p:nvSpPr>
            <p:cNvPr id="36" name="フローチャート : 代替処理 35"/>
            <p:cNvSpPr/>
            <p:nvPr/>
          </p:nvSpPr>
          <p:spPr>
            <a:xfrm>
              <a:off x="3744000" y="467513"/>
              <a:ext cx="3024336" cy="864096"/>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44000" indent="-144000"/>
              <a:r>
                <a:rPr lang="ja-JP" altLang="en-US" sz="1000" dirty="0" smtClean="0">
                  <a:solidFill>
                    <a:schemeClr val="tx1"/>
                  </a:solidFill>
                  <a:latin typeface="ＭＳ ゴシック" pitchFamily="49" charset="-128"/>
                  <a:ea typeface="ＭＳ ゴシック" pitchFamily="49" charset="-128"/>
                </a:rPr>
                <a:t>○基礎的・基本的な知識及び技能を身に付けている。</a:t>
              </a:r>
              <a:endParaRPr lang="en-US" altLang="ja-JP" sz="1000" dirty="0" smtClean="0">
                <a:solidFill>
                  <a:schemeClr val="tx1"/>
                </a:solidFill>
                <a:latin typeface="ＭＳ ゴシック" pitchFamily="49" charset="-128"/>
                <a:ea typeface="ＭＳ ゴシック" pitchFamily="49" charset="-128"/>
              </a:endParaRPr>
            </a:p>
            <a:p>
              <a:pPr marL="144000" indent="-144000"/>
              <a:r>
                <a:rPr lang="ja-JP" altLang="en-US" sz="1000" dirty="0" smtClean="0">
                  <a:solidFill>
                    <a:schemeClr val="tx1"/>
                  </a:solidFill>
                  <a:latin typeface="ＭＳ ゴシック" pitchFamily="49" charset="-128"/>
                  <a:ea typeface="ＭＳ ゴシック" pitchFamily="49" charset="-128"/>
                </a:rPr>
                <a:t>○生活や社会の中から問題を見いだして課題を設定し，課題を解決する力を身に</a:t>
              </a:r>
              <a:r>
                <a:rPr lang="ja-JP" altLang="en-US" sz="1000" dirty="0">
                  <a:solidFill>
                    <a:schemeClr val="tx1"/>
                  </a:solidFill>
                  <a:latin typeface="ＭＳ ゴシック" pitchFamily="49" charset="-128"/>
                  <a:ea typeface="ＭＳ ゴシック" pitchFamily="49" charset="-128"/>
                </a:rPr>
                <a:t>付けて</a:t>
              </a:r>
              <a:r>
                <a:rPr lang="ja-JP" altLang="en-US" sz="1000" dirty="0" smtClean="0">
                  <a:solidFill>
                    <a:schemeClr val="tx1"/>
                  </a:solidFill>
                  <a:latin typeface="ＭＳ ゴシック" pitchFamily="49" charset="-128"/>
                  <a:ea typeface="ＭＳ ゴシック" pitchFamily="49" charset="-128"/>
                </a:rPr>
                <a:t>いる。</a:t>
              </a:r>
              <a:endParaRPr lang="en-US" altLang="ja-JP" sz="1000" dirty="0" smtClean="0">
                <a:solidFill>
                  <a:schemeClr val="tx1"/>
                </a:solidFill>
                <a:latin typeface="ＭＳ ゴシック" pitchFamily="49" charset="-128"/>
                <a:ea typeface="ＭＳ ゴシック" pitchFamily="49" charset="-128"/>
              </a:endParaRPr>
            </a:p>
            <a:p>
              <a:pPr marL="144000" indent="-144000"/>
              <a:r>
                <a:rPr lang="ja-JP" altLang="en-US" sz="1000" dirty="0" smtClean="0">
                  <a:solidFill>
                    <a:schemeClr val="tx1"/>
                  </a:solidFill>
                  <a:latin typeface="ＭＳ ゴシック" pitchFamily="49" charset="-128"/>
                  <a:ea typeface="ＭＳ ゴシック" pitchFamily="49" charset="-128"/>
                </a:rPr>
                <a:t>○生活を工夫し創造しようとする実践的な態度を身に付けている。</a:t>
              </a:r>
              <a:endParaRPr lang="ja-JP" altLang="en-US" sz="1000" dirty="0">
                <a:solidFill>
                  <a:schemeClr val="tx1"/>
                </a:solidFill>
                <a:latin typeface="ＭＳ ゴシック" pitchFamily="49" charset="-128"/>
                <a:ea typeface="ＭＳ ゴシック" pitchFamily="49" charset="-128"/>
              </a:endParaRPr>
            </a:p>
          </p:txBody>
        </p:sp>
        <p:sp>
          <p:nvSpPr>
            <p:cNvPr id="13" name="フローチャート : 端子 12"/>
            <p:cNvSpPr/>
            <p:nvPr/>
          </p:nvSpPr>
          <p:spPr>
            <a:xfrm>
              <a:off x="3816000" y="323513"/>
              <a:ext cx="1224136" cy="164992"/>
            </a:xfrm>
            <a:prstGeom prst="flowChartTerminator">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latin typeface="ＭＳ ゴシック" pitchFamily="49" charset="-128"/>
                  <a:ea typeface="ＭＳ ゴシック" pitchFamily="49" charset="-128"/>
                </a:rPr>
                <a:t>目指す子供の姿</a:t>
              </a:r>
              <a:endParaRPr kumimoji="1" lang="ja-JP" altLang="en-US" sz="1050" dirty="0">
                <a:solidFill>
                  <a:schemeClr val="tx1"/>
                </a:solidFill>
                <a:latin typeface="ＭＳ ゴシック" pitchFamily="49" charset="-128"/>
                <a:ea typeface="ＭＳ ゴシック" pitchFamily="49" charset="-128"/>
              </a:endParaRPr>
            </a:p>
          </p:txBody>
        </p:sp>
        <p:sp>
          <p:nvSpPr>
            <p:cNvPr id="41" name="テキスト ボックス 40"/>
            <p:cNvSpPr txBox="1"/>
            <p:nvPr/>
          </p:nvSpPr>
          <p:spPr>
            <a:xfrm>
              <a:off x="324000" y="1469956"/>
              <a:ext cx="6480720" cy="1692771"/>
            </a:xfrm>
            <a:prstGeom prst="rect">
              <a:avLst/>
            </a:prstGeom>
            <a:noFill/>
          </p:spPr>
          <p:txBody>
            <a:bodyPr wrap="square" lIns="0" tIns="0" rIns="0" bIns="0" rtlCol="0">
              <a:spAutoFit/>
            </a:bodyPr>
            <a:lstStyle/>
            <a:p>
              <a:pPr>
                <a:spcBef>
                  <a:spcPts val="1200"/>
                </a:spcBef>
              </a:pPr>
              <a:r>
                <a:rPr lang="ja-JP" altLang="en-US" sz="1000" b="1" dirty="0">
                  <a:latin typeface="ＭＳ ゴシック" pitchFamily="49" charset="-128"/>
                  <a:ea typeface="ＭＳ ゴシック" pitchFamily="49" charset="-128"/>
                </a:rPr>
                <a:t>①基礎的・基本的な知識及び技能を習得するために実践的・体験的な活動の</a:t>
              </a:r>
              <a:r>
                <a:rPr lang="ja-JP" altLang="en-US" sz="1000" b="1" dirty="0" smtClean="0">
                  <a:latin typeface="ＭＳ ゴシック" pitchFamily="49" charset="-128"/>
                  <a:ea typeface="ＭＳ ゴシック" pitchFamily="49" charset="-128"/>
                </a:rPr>
                <a:t>充実</a:t>
              </a:r>
              <a:endParaRPr lang="en-US" altLang="ja-JP" sz="1000" b="1" dirty="0" smtClean="0">
                <a:latin typeface="ＭＳ ゴシック" pitchFamily="49" charset="-128"/>
                <a:ea typeface="ＭＳ ゴシック" pitchFamily="49" charset="-128"/>
              </a:endParaRPr>
            </a:p>
            <a:p>
              <a:pPr marL="252000" indent="-126000"/>
              <a:r>
                <a:rPr lang="ja-JP" altLang="en-US" sz="1000" dirty="0" smtClean="0">
                  <a:latin typeface="ＭＳ 明朝" pitchFamily="17" charset="-128"/>
                  <a:ea typeface="ＭＳ 明朝" pitchFamily="17" charset="-128"/>
                </a:rPr>
                <a:t>◇調理や製作等の手順や設計の根拠について考えることにより科学的な理解につなげたり，実践する喜びや完成の喜びを味わったりするなどの活動を充実する。</a:t>
              </a:r>
              <a:endParaRPr lang="en-US" altLang="ja-JP" sz="1000" dirty="0" smtClean="0">
                <a:latin typeface="ＭＳ 明朝" pitchFamily="17" charset="-128"/>
                <a:ea typeface="ＭＳ 明朝" pitchFamily="17" charset="-128"/>
              </a:endParaRPr>
            </a:p>
            <a:p>
              <a:pPr marL="252000" indent="-126000"/>
              <a:r>
                <a:rPr lang="ja-JP" altLang="en-US" sz="1000" dirty="0" smtClean="0">
                  <a:latin typeface="ＭＳ 明朝" pitchFamily="17" charset="-128"/>
                  <a:ea typeface="ＭＳ 明朝" pitchFamily="17" charset="-128"/>
                </a:rPr>
                <a:t>◇児童生徒の技能の習得状況を把握し，学習形態や教材・教具を工夫するなど，個に応じた指導を充実する。</a:t>
              </a:r>
              <a:endParaRPr lang="en-US" altLang="ja-JP" sz="1000" dirty="0" smtClean="0">
                <a:latin typeface="ＭＳ 明朝" pitchFamily="17" charset="-128"/>
                <a:ea typeface="ＭＳ 明朝" pitchFamily="17" charset="-128"/>
              </a:endParaRPr>
            </a:p>
            <a:p>
              <a:endParaRPr lang="en-US" altLang="ja-JP" sz="1000" b="1" dirty="0" smtClean="0">
                <a:latin typeface="ＭＳ ゴシック" pitchFamily="49" charset="-128"/>
                <a:ea typeface="ＭＳ ゴシック" pitchFamily="49" charset="-128"/>
              </a:endParaRPr>
            </a:p>
            <a:p>
              <a:r>
                <a:rPr lang="ja-JP" altLang="en-US" sz="1000" b="1" dirty="0" smtClean="0">
                  <a:latin typeface="ＭＳ ゴシック" pitchFamily="49" charset="-128"/>
                  <a:ea typeface="ＭＳ ゴシック" pitchFamily="49" charset="-128"/>
                </a:rPr>
                <a:t>②題材</a:t>
              </a:r>
              <a:r>
                <a:rPr lang="ja-JP" altLang="en-US" sz="1000" b="1" dirty="0">
                  <a:latin typeface="ＭＳ ゴシック" pitchFamily="49" charset="-128"/>
                  <a:ea typeface="ＭＳ ゴシック" pitchFamily="49" charset="-128"/>
                </a:rPr>
                <a:t>などのまとまりを見通して，その中で育む資質・能力の育成に向けて，主体的・対話的で深い学びの実現</a:t>
              </a:r>
              <a:endParaRPr lang="en-US" altLang="ja-JP" sz="1000" b="1" dirty="0">
                <a:latin typeface="ＭＳ ゴシック" pitchFamily="49" charset="-128"/>
                <a:ea typeface="ＭＳ ゴシック" pitchFamily="49" charset="-128"/>
              </a:endParaRPr>
            </a:p>
            <a:p>
              <a:pPr marL="252000" indent="-126000"/>
              <a:r>
                <a:rPr lang="ja-JP" altLang="en-US" sz="1000" dirty="0">
                  <a:latin typeface="ＭＳ 明朝" pitchFamily="17" charset="-128"/>
                  <a:ea typeface="ＭＳ 明朝" pitchFamily="17" charset="-128"/>
                </a:rPr>
                <a:t>◇生活の営みに係る見方・考え方や技術の見方・考え方を働かせ，児童生徒</a:t>
              </a:r>
              <a:r>
                <a:rPr lang="ja-JP" altLang="en-US" sz="1000" dirty="0" smtClean="0">
                  <a:latin typeface="ＭＳ 明朝" pitchFamily="17" charset="-128"/>
                  <a:ea typeface="ＭＳ 明朝" pitchFamily="17" charset="-128"/>
                </a:rPr>
                <a:t>が生活や社会の中から問題</a:t>
              </a:r>
              <a:r>
                <a:rPr lang="ja-JP" altLang="en-US" sz="1000" dirty="0">
                  <a:latin typeface="ＭＳ 明朝" pitchFamily="17" charset="-128"/>
                  <a:ea typeface="ＭＳ 明朝" pitchFamily="17" charset="-128"/>
                </a:rPr>
                <a:t>を</a:t>
              </a:r>
              <a:r>
                <a:rPr lang="ja-JP" altLang="en-US" sz="1000" dirty="0" smtClean="0">
                  <a:latin typeface="ＭＳ 明朝" pitchFamily="17" charset="-128"/>
                  <a:ea typeface="ＭＳ 明朝" pitchFamily="17" charset="-128"/>
                </a:rPr>
                <a:t>見いだして，課題</a:t>
              </a:r>
              <a:r>
                <a:rPr lang="ja-JP" altLang="en-US" sz="1000" dirty="0">
                  <a:latin typeface="ＭＳ 明朝" pitchFamily="17" charset="-128"/>
                  <a:ea typeface="ＭＳ 明朝" pitchFamily="17" charset="-128"/>
                </a:rPr>
                <a:t>を設定し解決する学習活動を充実する</a:t>
              </a:r>
              <a:r>
                <a:rPr lang="ja-JP" altLang="en-US" sz="1000" dirty="0" smtClean="0">
                  <a:latin typeface="ＭＳ 明朝" pitchFamily="17" charset="-128"/>
                  <a:ea typeface="ＭＳ 明朝" pitchFamily="17" charset="-128"/>
                </a:rPr>
                <a:t>。学習過程を工夫した題材を計画的に配列する。</a:t>
              </a:r>
              <a:endParaRPr lang="ja-JP" altLang="en-US" sz="1000" dirty="0">
                <a:latin typeface="ＭＳ 明朝" pitchFamily="17" charset="-128"/>
                <a:ea typeface="ＭＳ 明朝" pitchFamily="17" charset="-128"/>
              </a:endParaRPr>
            </a:p>
            <a:p>
              <a:pPr marL="252000" indent="-126000"/>
              <a:r>
                <a:rPr lang="ja-JP" altLang="en-US" sz="1000" dirty="0">
                  <a:latin typeface="ＭＳ 明朝" pitchFamily="17" charset="-128"/>
                  <a:ea typeface="ＭＳ 明朝" pitchFamily="17" charset="-128"/>
                </a:rPr>
                <a:t>◇題材のまとまりの中で</a:t>
              </a:r>
              <a:r>
                <a:rPr lang="ja-JP" altLang="en-US" sz="1000" dirty="0" smtClean="0">
                  <a:latin typeface="ＭＳ 明朝" pitchFamily="17" charset="-128"/>
                  <a:ea typeface="ＭＳ 明朝" pitchFamily="17" charset="-128"/>
                </a:rPr>
                <a:t>，育成を目指す資質・能力を明確にし，主としてどの「</a:t>
              </a:r>
              <a:r>
                <a:rPr lang="ja-JP" altLang="en-US" sz="1000" dirty="0">
                  <a:latin typeface="ＭＳ 明朝" pitchFamily="17" charset="-128"/>
                  <a:ea typeface="ＭＳ 明朝" pitchFamily="17" charset="-128"/>
                </a:rPr>
                <a:t>見方・考え方</a:t>
              </a:r>
              <a:r>
                <a:rPr lang="ja-JP" altLang="en-US" sz="1000" dirty="0" smtClean="0">
                  <a:latin typeface="ＭＳ 明朝" pitchFamily="17" charset="-128"/>
                  <a:ea typeface="ＭＳ 明朝" pitchFamily="17" charset="-128"/>
                </a:rPr>
                <a:t>」を</a:t>
              </a:r>
              <a:r>
                <a:rPr lang="ja-JP" altLang="en-US" sz="1000" dirty="0">
                  <a:latin typeface="ＭＳ 明朝" pitchFamily="17" charset="-128"/>
                  <a:ea typeface="ＭＳ 明朝" pitchFamily="17" charset="-128"/>
                </a:rPr>
                <a:t>重視するのかを</a:t>
              </a:r>
              <a:r>
                <a:rPr lang="ja-JP" altLang="en-US" sz="1000" dirty="0" smtClean="0">
                  <a:latin typeface="ＭＳ 明朝" pitchFamily="17" charset="-128"/>
                  <a:ea typeface="ＭＳ 明朝" pitchFamily="17" charset="-128"/>
                </a:rPr>
                <a:t>定めるとともに，主体的・対話的で深い学びの実現に向けた授業改善を図る。</a:t>
              </a:r>
              <a:endParaRPr lang="en-US" altLang="ja-JP" sz="1000" dirty="0">
                <a:latin typeface="ＭＳ 明朝" pitchFamily="17" charset="-128"/>
                <a:ea typeface="ＭＳ 明朝" pitchFamily="17" charset="-128"/>
              </a:endParaRPr>
            </a:p>
            <a:p>
              <a:pPr marL="288000" indent="-144000"/>
              <a:endParaRPr lang="ja-JP" altLang="en-US" sz="1000" dirty="0">
                <a:latin typeface="ＭＳ 明朝" pitchFamily="17" charset="-128"/>
                <a:ea typeface="ＭＳ 明朝" pitchFamily="17" charset="-128"/>
              </a:endParaRPr>
            </a:p>
          </p:txBody>
        </p:sp>
      </p:grpSp>
      <p:sp>
        <p:nvSpPr>
          <p:cNvPr id="34" name="CustomShape 4"/>
          <p:cNvSpPr/>
          <p:nvPr/>
        </p:nvSpPr>
        <p:spPr>
          <a:xfrm>
            <a:off x="36000" y="3656880"/>
            <a:ext cx="6803280" cy="2735640"/>
          </a:xfrm>
          <a:prstGeom prst="roundRect">
            <a:avLst>
              <a:gd name="adj" fmla="val 5644"/>
            </a:avLst>
          </a:prstGeom>
          <a:solidFill>
            <a:schemeClr val="bg1"/>
          </a:solidFill>
          <a:ln w="12600">
            <a:solidFill>
              <a:schemeClr val="tx1"/>
            </a:solidFill>
            <a:round/>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5" name="CustomShape 5"/>
          <p:cNvSpPr/>
          <p:nvPr/>
        </p:nvSpPr>
        <p:spPr>
          <a:xfrm>
            <a:off x="3384720" y="4139640"/>
            <a:ext cx="359280" cy="431280"/>
          </a:xfrm>
          <a:prstGeom prst="rightArrow">
            <a:avLst>
              <a:gd name="adj1" fmla="val 50000"/>
              <a:gd name="adj2" fmla="val 50000"/>
            </a:avLst>
          </a:prstGeom>
          <a:gradFill>
            <a:gsLst>
              <a:gs pos="0">
                <a:srgbClr val="5E9EFF"/>
              </a:gs>
              <a:gs pos="39999">
                <a:srgbClr val="85C2FF"/>
              </a:gs>
              <a:gs pos="70000">
                <a:srgbClr val="C4D6EB"/>
              </a:gs>
              <a:gs pos="100000">
                <a:srgbClr val="FFEBFA"/>
              </a:gs>
            </a:gsLst>
            <a:lin ang="0"/>
          </a:gradFill>
          <a:ln>
            <a:noFill/>
          </a:ln>
        </p:spPr>
        <p:style>
          <a:lnRef idx="2">
            <a:schemeClr val="accent1">
              <a:shade val="50000"/>
            </a:schemeClr>
          </a:lnRef>
          <a:fillRef idx="1">
            <a:schemeClr val="accent1"/>
          </a:fillRef>
          <a:effectRef idx="0">
            <a:schemeClr val="accent1"/>
          </a:effectRef>
          <a:fontRef idx="minor"/>
        </p:style>
      </p:sp>
      <p:sp>
        <p:nvSpPr>
          <p:cNvPr id="38" name="CustomShape 21"/>
          <p:cNvSpPr/>
          <p:nvPr/>
        </p:nvSpPr>
        <p:spPr>
          <a:xfrm>
            <a:off x="360000" y="3852000"/>
            <a:ext cx="3024000" cy="104328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0" tIns="36000" rIns="0" bIns="36000" anchor="ctr"/>
          <a:lstStyle/>
          <a:p>
            <a:pPr>
              <a:lnSpc>
                <a:spcPct val="100000"/>
              </a:lnSpc>
            </a:pPr>
            <a:r>
              <a:rPr lang="en-US" sz="1000" b="0" strike="noStrike" spc="-1" dirty="0">
                <a:solidFill>
                  <a:srgbClr val="000000"/>
                </a:solidFill>
                <a:uFill>
                  <a:solidFill>
                    <a:srgbClr val="FFFFFF"/>
                  </a:solidFill>
                </a:uFill>
                <a:latin typeface="ＭＳ ゴシック"/>
                <a:ea typeface="ＭＳ ゴシック"/>
              </a:rPr>
              <a:t>◆</a:t>
            </a:r>
            <a:r>
              <a:rPr lang="en-US" sz="1000" b="0" strike="noStrike" spc="-1" dirty="0">
                <a:uFill>
                  <a:solidFill>
                    <a:srgbClr val="FFFFFF"/>
                  </a:solidFill>
                </a:uFill>
                <a:latin typeface="ＭＳ ゴシック"/>
                <a:ea typeface="ＭＳ ゴシック"/>
              </a:rPr>
              <a:t>体力調査</a:t>
            </a:r>
            <a:r>
              <a:rPr lang="en-US" sz="1000" b="0" strike="noStrike" spc="-1" dirty="0">
                <a:solidFill>
                  <a:srgbClr val="000000"/>
                </a:solidFill>
                <a:uFill>
                  <a:solidFill>
                    <a:srgbClr val="FFFFFF"/>
                  </a:solidFill>
                </a:uFill>
                <a:latin typeface="ＭＳ ゴシック"/>
                <a:ea typeface="ＭＳ ゴシック"/>
              </a:rPr>
              <a:t>の結果から</a:t>
            </a:r>
            <a:r>
              <a:rPr lang="en-US" sz="1000" b="0" strike="noStrike" spc="-1" dirty="0">
                <a:uFill>
                  <a:solidFill>
                    <a:srgbClr val="FFFFFF"/>
                  </a:solidFill>
                </a:uFill>
                <a:latin typeface="ＭＳ ゴシック"/>
                <a:ea typeface="ＭＳ ゴシック"/>
              </a:rPr>
              <a:t>体力の</a:t>
            </a:r>
            <a:r>
              <a:rPr lang="en-US" sz="1000" b="0" strike="noStrike" spc="-1" dirty="0">
                <a:solidFill>
                  <a:srgbClr val="000000"/>
                </a:solidFill>
                <a:uFill>
                  <a:solidFill>
                    <a:srgbClr val="FFFFFF"/>
                  </a:solidFill>
                </a:uFill>
                <a:latin typeface="ＭＳ ゴシック"/>
                <a:ea typeface="ＭＳ ゴシック"/>
              </a:rPr>
              <a:t>向上は見られるが，ま</a:t>
            </a:r>
            <a:endParaRPr lang="en-US" sz="1000" b="0" strike="noStrike" spc="-1" dirty="0">
              <a:solidFill>
                <a:srgbClr val="000000"/>
              </a:solidFill>
              <a:uFill>
                <a:solidFill>
                  <a:srgbClr val="FFFFFF"/>
                </a:solidFill>
              </a:uFill>
              <a:latin typeface="Arial"/>
            </a:endParaRPr>
          </a:p>
          <a:p>
            <a:pPr>
              <a:lnSpc>
                <a:spcPct val="100000"/>
              </a:lnSpc>
            </a:pPr>
            <a:r>
              <a:rPr lang="en-US" sz="1000" b="0" strike="noStrike" spc="-1" dirty="0">
                <a:solidFill>
                  <a:srgbClr val="000000"/>
                </a:solidFill>
                <a:uFill>
                  <a:solidFill>
                    <a:srgbClr val="FFFFFF"/>
                  </a:solidFill>
                </a:uFill>
                <a:latin typeface="ＭＳ ゴシック"/>
                <a:ea typeface="ＭＳ ゴシック"/>
              </a:rPr>
              <a:t>　</a:t>
            </a:r>
            <a:r>
              <a:rPr lang="en-US" sz="1000" b="0" strike="noStrike" spc="-1" dirty="0">
                <a:solidFill>
                  <a:srgbClr val="000000"/>
                </a:solidFill>
                <a:uFill>
                  <a:solidFill>
                    <a:srgbClr val="FFFFFF"/>
                  </a:solidFill>
                </a:uFill>
                <a:latin typeface="ＭＳ ゴシック"/>
                <a:ea typeface="ＭＳ ゴシック"/>
              </a:rPr>
              <a:t>だ全国平均に満たない種目が多く，</a:t>
            </a:r>
            <a:r>
              <a:rPr lang="en-US" sz="1000" b="0" strike="noStrike" spc="-1" dirty="0">
                <a:uFill>
                  <a:solidFill>
                    <a:srgbClr val="FFFFFF"/>
                  </a:solidFill>
                </a:uFill>
                <a:latin typeface="ＭＳ ゴシック"/>
                <a:ea typeface="ＭＳ ゴシック"/>
              </a:rPr>
              <a:t>特に持久力の</a:t>
            </a:r>
            <a:r>
              <a:rPr lang="en-US" sz="1000" b="0" strike="noStrike" spc="-1" dirty="0">
                <a:uFill>
                  <a:solidFill>
                    <a:srgbClr val="FFFFFF"/>
                  </a:solidFill>
                </a:uFill>
                <a:latin typeface="ＭＳ ゴシック"/>
                <a:ea typeface="ＭＳ ゴシック"/>
              </a:rPr>
              <a:t>　</a:t>
            </a:r>
            <a:r>
              <a:rPr lang="ja-JP" altLang="en-US" sz="1000" b="0" strike="noStrike" spc="-1" dirty="0" smtClean="0">
                <a:uFill>
                  <a:solidFill>
                    <a:srgbClr val="FFFFFF"/>
                  </a:solidFill>
                </a:uFill>
                <a:latin typeface="ＭＳ ゴシック"/>
                <a:ea typeface="ＭＳ ゴシック"/>
              </a:rPr>
              <a:t>　</a:t>
            </a:r>
            <a:endParaRPr lang="en-US" altLang="ja-JP" sz="1000" b="0" strike="noStrike" spc="-1" dirty="0" smtClean="0">
              <a:uFill>
                <a:solidFill>
                  <a:srgbClr val="FFFFFF"/>
                </a:solidFill>
              </a:uFill>
              <a:latin typeface="ＭＳ ゴシック"/>
              <a:ea typeface="ＭＳ ゴシック"/>
            </a:endParaRPr>
          </a:p>
          <a:p>
            <a:pPr>
              <a:lnSpc>
                <a:spcPct val="100000"/>
              </a:lnSpc>
            </a:pPr>
            <a:r>
              <a:rPr lang="ja-JP" altLang="en-US" sz="1000" spc="-1" dirty="0" smtClean="0">
                <a:uFill>
                  <a:solidFill>
                    <a:srgbClr val="FFFFFF"/>
                  </a:solidFill>
                </a:uFill>
                <a:latin typeface="ＭＳ ゴシック"/>
                <a:ea typeface="ＭＳ ゴシック"/>
              </a:rPr>
              <a:t>　</a:t>
            </a:r>
            <a:r>
              <a:rPr lang="en-US" sz="1000" b="0" strike="noStrike" spc="-1" dirty="0" smtClean="0">
                <a:uFill>
                  <a:solidFill>
                    <a:srgbClr val="FFFFFF"/>
                  </a:solidFill>
                </a:uFill>
                <a:latin typeface="ＭＳ ゴシック"/>
                <a:ea typeface="ＭＳ ゴシック"/>
              </a:rPr>
              <a:t>向上に課題がある</a:t>
            </a:r>
            <a:r>
              <a:rPr lang="en-US" sz="1000" b="0" strike="noStrike" spc="-1" dirty="0">
                <a:uFill>
                  <a:solidFill>
                    <a:srgbClr val="FFFFFF"/>
                  </a:solidFill>
                </a:uFill>
                <a:latin typeface="ＭＳ ゴシック"/>
                <a:ea typeface="ＭＳ ゴシック"/>
              </a:rPr>
              <a:t>。</a:t>
            </a:r>
            <a:endParaRPr lang="en-US" sz="1000" b="0" strike="noStrike" spc="-1" dirty="0">
              <a:uFill>
                <a:solidFill>
                  <a:srgbClr val="FFFFFF"/>
                </a:solidFill>
              </a:uFill>
              <a:latin typeface="Arial"/>
            </a:endParaRPr>
          </a:p>
          <a:p>
            <a:pPr>
              <a:lnSpc>
                <a:spcPct val="100000"/>
              </a:lnSpc>
            </a:pPr>
            <a:r>
              <a:rPr lang="en-US" sz="1000" b="0" strike="noStrike" spc="-1" dirty="0">
                <a:solidFill>
                  <a:srgbClr val="000000"/>
                </a:solidFill>
                <a:uFill>
                  <a:solidFill>
                    <a:srgbClr val="FFFFFF"/>
                  </a:solidFill>
                </a:uFill>
                <a:latin typeface="ＭＳ ゴシック"/>
                <a:ea typeface="ＭＳ ゴシック"/>
              </a:rPr>
              <a:t>◆</a:t>
            </a:r>
            <a:r>
              <a:rPr lang="en-US" sz="1000" b="0" strike="noStrike" spc="-1" dirty="0">
                <a:uFill>
                  <a:solidFill>
                    <a:srgbClr val="FFFFFF"/>
                  </a:solidFill>
                </a:uFill>
                <a:latin typeface="ＭＳ ゴシック"/>
                <a:ea typeface="ＭＳ ゴシック"/>
              </a:rPr>
              <a:t>運動する子としない子の二極化現象が見られる</a:t>
            </a:r>
            <a:r>
              <a:rPr lang="en-US" sz="1000" b="0" strike="noStrike" spc="-1" dirty="0">
                <a:uFill>
                  <a:solidFill>
                    <a:srgbClr val="FFFFFF"/>
                  </a:solidFill>
                </a:uFill>
                <a:latin typeface="ＭＳ ゴシック"/>
                <a:ea typeface="ＭＳ ゴシック"/>
              </a:rPr>
              <a:t>。</a:t>
            </a:r>
            <a:endParaRPr lang="en-US" sz="1000" b="0" strike="noStrike" spc="-1" dirty="0">
              <a:uFill>
                <a:solidFill>
                  <a:srgbClr val="FFFFFF"/>
                </a:solidFill>
              </a:uFill>
              <a:latin typeface="Arial"/>
            </a:endParaRPr>
          </a:p>
          <a:p>
            <a:pPr>
              <a:lnSpc>
                <a:spcPct val="100000"/>
              </a:lnSpc>
            </a:pPr>
            <a:r>
              <a:rPr lang="en-US" sz="1000" b="0" strike="noStrike" spc="-1" dirty="0" smtClean="0">
                <a:uFill>
                  <a:solidFill>
                    <a:srgbClr val="FFFFFF"/>
                  </a:solidFill>
                </a:uFill>
                <a:latin typeface="ＭＳ ゴシック"/>
                <a:ea typeface="ＭＳ ゴシック"/>
              </a:rPr>
              <a:t>◆</a:t>
            </a:r>
            <a:r>
              <a:rPr lang="en-US" sz="1000" b="0" strike="noStrike" spc="-1" dirty="0" smtClean="0">
                <a:uFill>
                  <a:solidFill>
                    <a:srgbClr val="FFFFFF"/>
                  </a:solidFill>
                </a:uFill>
                <a:latin typeface="ＭＳ ゴシック"/>
                <a:ea typeface="ＭＳ ゴシック"/>
              </a:rPr>
              <a:t>健康に配慮した</a:t>
            </a:r>
            <a:r>
              <a:rPr lang="en-US" sz="1000" b="0" strike="noStrike" spc="-1" dirty="0">
                <a:uFill>
                  <a:solidFill>
                    <a:srgbClr val="FFFFFF"/>
                  </a:solidFill>
                </a:uFill>
                <a:latin typeface="ＭＳ ゴシック"/>
                <a:ea typeface="ＭＳ ゴシック"/>
              </a:rPr>
              <a:t>，望ましい生活習慣が十分身に付</a:t>
            </a:r>
            <a:r>
              <a:rPr lang="en-US" sz="1000" b="0" strike="noStrike" spc="-1" dirty="0">
                <a:solidFill>
                  <a:srgbClr val="000000"/>
                </a:solidFill>
                <a:uFill>
                  <a:solidFill>
                    <a:srgbClr val="FFFFFF"/>
                  </a:solidFill>
                </a:uFill>
                <a:latin typeface="ＭＳ ゴシック"/>
                <a:ea typeface="ＭＳ ゴシック"/>
              </a:rPr>
              <a:t>　</a:t>
            </a:r>
            <a:endParaRPr lang="en-US" sz="1000" b="0" strike="noStrike" spc="-1" dirty="0" smtClean="0">
              <a:solidFill>
                <a:srgbClr val="000000"/>
              </a:solidFill>
              <a:uFill>
                <a:solidFill>
                  <a:srgbClr val="FFFFFF"/>
                </a:solidFill>
              </a:uFill>
              <a:latin typeface="ＭＳ ゴシック"/>
              <a:ea typeface="ＭＳ ゴシック"/>
            </a:endParaRPr>
          </a:p>
          <a:p>
            <a:pPr>
              <a:lnSpc>
                <a:spcPct val="100000"/>
              </a:lnSpc>
            </a:pPr>
            <a:r>
              <a:rPr lang="ja-JP" altLang="en-US" sz="1000" spc="-1" dirty="0" smtClean="0">
                <a:solidFill>
                  <a:srgbClr val="000000"/>
                </a:solidFill>
                <a:uFill>
                  <a:solidFill>
                    <a:srgbClr val="FFFFFF"/>
                  </a:solidFill>
                </a:uFill>
                <a:latin typeface="ＭＳ ゴシック"/>
                <a:ea typeface="ＭＳ ゴシック"/>
              </a:rPr>
              <a:t>　</a:t>
            </a:r>
            <a:r>
              <a:rPr lang="en-US" sz="1000" b="0" strike="noStrike" spc="-1" dirty="0" smtClean="0">
                <a:solidFill>
                  <a:srgbClr val="000000"/>
                </a:solidFill>
                <a:uFill>
                  <a:solidFill>
                    <a:srgbClr val="FFFFFF"/>
                  </a:solidFill>
                </a:uFill>
                <a:latin typeface="ＭＳ ゴシック"/>
                <a:ea typeface="ＭＳ ゴシック"/>
              </a:rPr>
              <a:t>いていない</a:t>
            </a:r>
            <a:r>
              <a:rPr lang="en-US" sz="1000" b="0" strike="noStrike" spc="-1" dirty="0" smtClean="0">
                <a:solidFill>
                  <a:srgbClr val="000000"/>
                </a:solidFill>
                <a:uFill>
                  <a:solidFill>
                    <a:srgbClr val="FFFFFF"/>
                  </a:solidFill>
                </a:uFill>
                <a:latin typeface="ＭＳ ゴシック"/>
                <a:ea typeface="ＭＳ ゴシック"/>
              </a:rPr>
              <a:t>。</a:t>
            </a:r>
            <a:r>
              <a:rPr lang="en-US" sz="1000" b="0" strike="noStrike" spc="-1" dirty="0">
                <a:solidFill>
                  <a:srgbClr val="000000"/>
                </a:solidFill>
                <a:uFill>
                  <a:solidFill>
                    <a:srgbClr val="FFFFFF"/>
                  </a:solidFill>
                </a:uFill>
                <a:latin typeface="ＭＳ ゴシック"/>
                <a:ea typeface="ＭＳ ゴシック"/>
              </a:rPr>
              <a:t>　　　　　　　　　　　</a:t>
            </a:r>
            <a:endParaRPr lang="en-US" sz="1000" b="0" strike="noStrike" spc="-1" dirty="0">
              <a:solidFill>
                <a:srgbClr val="000000"/>
              </a:solidFill>
              <a:uFill>
                <a:solidFill>
                  <a:srgbClr val="FFFFFF"/>
                </a:solidFill>
              </a:uFill>
              <a:latin typeface="Arial"/>
            </a:endParaRPr>
          </a:p>
        </p:txBody>
      </p:sp>
      <p:sp>
        <p:nvSpPr>
          <p:cNvPr id="39" name="CustomShape 22"/>
          <p:cNvSpPr/>
          <p:nvPr/>
        </p:nvSpPr>
        <p:spPr>
          <a:xfrm>
            <a:off x="468000" y="3708000"/>
            <a:ext cx="935280" cy="164160"/>
          </a:xfrm>
          <a:prstGeom prst="flowChartTerminator">
            <a:avLst/>
          </a:prstGeom>
          <a:solidFill>
            <a:schemeClr val="bg1"/>
          </a:solidFill>
          <a:ln w="9360">
            <a:solidFill>
              <a:schemeClr val="tx2"/>
            </a:solidFill>
            <a:round/>
          </a:ln>
        </p:spPr>
        <p:style>
          <a:lnRef idx="2">
            <a:schemeClr val="accent1">
              <a:shade val="50000"/>
            </a:schemeClr>
          </a:lnRef>
          <a:fillRef idx="1">
            <a:schemeClr val="accent1"/>
          </a:fillRef>
          <a:effectRef idx="0">
            <a:schemeClr val="accent1"/>
          </a:effectRef>
          <a:fontRef idx="minor"/>
        </p:style>
        <p:txBody>
          <a:bodyPr lIns="0" tIns="36000" rIns="0" bIns="36000" anchor="ctr"/>
          <a:lstStyle/>
          <a:p>
            <a:pPr algn="ctr">
              <a:lnSpc>
                <a:spcPct val="100000"/>
              </a:lnSpc>
            </a:pPr>
            <a:r>
              <a:rPr lang="en-US" sz="1050" b="0" strike="noStrike" spc="-1" dirty="0">
                <a:solidFill>
                  <a:srgbClr val="000000"/>
                </a:solidFill>
                <a:uFill>
                  <a:solidFill>
                    <a:srgbClr val="FFFFFF"/>
                  </a:solidFill>
                </a:uFill>
                <a:latin typeface="ＭＳ ゴシック"/>
                <a:ea typeface="ＭＳ ゴシック"/>
              </a:rPr>
              <a:t>本県の課題</a:t>
            </a:r>
            <a:endParaRPr lang="en-US" sz="1050" b="0" strike="noStrike" spc="-1" dirty="0">
              <a:solidFill>
                <a:srgbClr val="000000"/>
              </a:solidFill>
              <a:uFill>
                <a:solidFill>
                  <a:srgbClr val="FFFFFF"/>
                </a:solidFill>
              </a:uFill>
              <a:latin typeface="Arial"/>
            </a:endParaRPr>
          </a:p>
        </p:txBody>
      </p:sp>
      <p:sp>
        <p:nvSpPr>
          <p:cNvPr id="40" name="CustomShape 23"/>
          <p:cNvSpPr/>
          <p:nvPr/>
        </p:nvSpPr>
        <p:spPr>
          <a:xfrm>
            <a:off x="3744000" y="3852000"/>
            <a:ext cx="3023640" cy="1007280"/>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0" tIns="36000" rIns="0" bIns="36000" anchor="ctr"/>
          <a:lstStyle/>
          <a:p>
            <a:pPr>
              <a:lnSpc>
                <a:spcPct val="100000"/>
              </a:lnSpc>
            </a:pPr>
            <a:r>
              <a:rPr lang="en-US" sz="1000" b="0" strike="noStrike" spc="-1" dirty="0">
                <a:solidFill>
                  <a:srgbClr val="000000"/>
                </a:solidFill>
                <a:uFill>
                  <a:solidFill>
                    <a:srgbClr val="FFFFFF"/>
                  </a:solidFill>
                </a:uFill>
                <a:latin typeface="ＭＳ ゴシック"/>
                <a:ea typeface="ＭＳ ゴシック"/>
              </a:rPr>
              <a:t>○楽しく運動を行ったり，運動の楽しさ等に触れた</a:t>
            </a:r>
            <a:endParaRPr lang="en-US" sz="1000" b="0" strike="noStrike" spc="-1" dirty="0">
              <a:solidFill>
                <a:srgbClr val="000000"/>
              </a:solidFill>
              <a:uFill>
                <a:solidFill>
                  <a:srgbClr val="FFFFFF"/>
                </a:solidFill>
              </a:uFill>
              <a:latin typeface="Arial"/>
            </a:endParaRPr>
          </a:p>
          <a:p>
            <a:pPr>
              <a:lnSpc>
                <a:spcPct val="100000"/>
              </a:lnSpc>
            </a:pPr>
            <a:r>
              <a:rPr lang="en-US" sz="1000" b="0" strike="noStrike" spc="-1" dirty="0">
                <a:solidFill>
                  <a:srgbClr val="000000"/>
                </a:solidFill>
                <a:uFill>
                  <a:solidFill>
                    <a:srgbClr val="FFFFFF"/>
                  </a:solidFill>
                </a:uFill>
                <a:latin typeface="ＭＳ ゴシック"/>
                <a:ea typeface="ＭＳ ゴシック"/>
              </a:rPr>
              <a:t>　りして，技能等を身に付けるとともに，仲間と関</a:t>
            </a:r>
            <a:endParaRPr lang="en-US" sz="1000" b="0" strike="noStrike" spc="-1" dirty="0">
              <a:solidFill>
                <a:srgbClr val="000000"/>
              </a:solidFill>
              <a:uFill>
                <a:solidFill>
                  <a:srgbClr val="FFFFFF"/>
                </a:solidFill>
              </a:uFill>
              <a:latin typeface="Arial"/>
            </a:endParaRPr>
          </a:p>
          <a:p>
            <a:pPr>
              <a:lnSpc>
                <a:spcPct val="100000"/>
              </a:lnSpc>
            </a:pPr>
            <a:r>
              <a:rPr lang="en-US" sz="1000" b="0" strike="noStrike" spc="-1" dirty="0">
                <a:solidFill>
                  <a:srgbClr val="000000"/>
                </a:solidFill>
                <a:uFill>
                  <a:solidFill>
                    <a:srgbClr val="FFFFFF"/>
                  </a:solidFill>
                </a:uFill>
                <a:latin typeface="ＭＳ ゴシック"/>
                <a:ea typeface="ＭＳ ゴシック"/>
              </a:rPr>
              <a:t>　わりながら，工夫して運動（学習）課題を解決で</a:t>
            </a:r>
            <a:endParaRPr lang="en-US" sz="1000" b="0" strike="noStrike" spc="-1" dirty="0">
              <a:solidFill>
                <a:srgbClr val="000000"/>
              </a:solidFill>
              <a:uFill>
                <a:solidFill>
                  <a:srgbClr val="FFFFFF"/>
                </a:solidFill>
              </a:uFill>
              <a:latin typeface="Arial"/>
            </a:endParaRPr>
          </a:p>
          <a:p>
            <a:pPr>
              <a:lnSpc>
                <a:spcPct val="100000"/>
              </a:lnSpc>
            </a:pPr>
            <a:r>
              <a:rPr lang="en-US" sz="1000" b="0" strike="noStrike" spc="-1" dirty="0">
                <a:solidFill>
                  <a:srgbClr val="000000"/>
                </a:solidFill>
                <a:uFill>
                  <a:solidFill>
                    <a:srgbClr val="FFFFFF"/>
                  </a:solidFill>
                </a:uFill>
                <a:latin typeface="ＭＳ ゴシック"/>
                <a:ea typeface="ＭＳ ゴシック"/>
              </a:rPr>
              <a:t>　きる。</a:t>
            </a:r>
            <a:endParaRPr lang="en-US" sz="1000" b="0" strike="noStrike" spc="-1" dirty="0">
              <a:solidFill>
                <a:srgbClr val="000000"/>
              </a:solidFill>
              <a:uFill>
                <a:solidFill>
                  <a:srgbClr val="FFFFFF"/>
                </a:solidFill>
              </a:uFill>
              <a:latin typeface="Arial"/>
            </a:endParaRPr>
          </a:p>
          <a:p>
            <a:pPr>
              <a:lnSpc>
                <a:spcPct val="100000"/>
              </a:lnSpc>
            </a:pPr>
            <a:r>
              <a:rPr lang="en-US" sz="1000" b="0" strike="noStrike" spc="-1" dirty="0">
                <a:solidFill>
                  <a:srgbClr val="000000"/>
                </a:solidFill>
                <a:uFill>
                  <a:solidFill>
                    <a:srgbClr val="FFFFFF"/>
                  </a:solidFill>
                </a:uFill>
                <a:latin typeface="ＭＳ ゴシック"/>
                <a:ea typeface="ＭＳ ゴシック"/>
              </a:rPr>
              <a:t>○運動習慣を身に付け，健康で安全な生活を送るこ</a:t>
            </a:r>
            <a:endParaRPr lang="en-US" sz="1000" b="0" strike="noStrike" spc="-1" dirty="0">
              <a:solidFill>
                <a:srgbClr val="000000"/>
              </a:solidFill>
              <a:uFill>
                <a:solidFill>
                  <a:srgbClr val="FFFFFF"/>
                </a:solidFill>
              </a:uFill>
              <a:latin typeface="Arial"/>
            </a:endParaRPr>
          </a:p>
          <a:p>
            <a:pPr>
              <a:lnSpc>
                <a:spcPct val="100000"/>
              </a:lnSpc>
            </a:pPr>
            <a:r>
              <a:rPr lang="en-US" sz="1000" b="0" strike="noStrike" spc="-1" dirty="0">
                <a:solidFill>
                  <a:srgbClr val="000000"/>
                </a:solidFill>
                <a:uFill>
                  <a:solidFill>
                    <a:srgbClr val="FFFFFF"/>
                  </a:solidFill>
                </a:uFill>
                <a:latin typeface="ＭＳ ゴシック"/>
                <a:ea typeface="ＭＳ ゴシック"/>
              </a:rPr>
              <a:t>　とができる。 </a:t>
            </a:r>
            <a:endParaRPr lang="en-US" sz="1000" b="0" strike="noStrike" spc="-1" dirty="0">
              <a:solidFill>
                <a:srgbClr val="000000"/>
              </a:solidFill>
              <a:uFill>
                <a:solidFill>
                  <a:srgbClr val="FFFFFF"/>
                </a:solidFill>
              </a:uFill>
              <a:latin typeface="Arial"/>
            </a:endParaRPr>
          </a:p>
        </p:txBody>
      </p:sp>
      <p:sp>
        <p:nvSpPr>
          <p:cNvPr id="42" name="CustomShape 24"/>
          <p:cNvSpPr/>
          <p:nvPr/>
        </p:nvSpPr>
        <p:spPr>
          <a:xfrm>
            <a:off x="3816000" y="3708000"/>
            <a:ext cx="1223280" cy="164160"/>
          </a:xfrm>
          <a:prstGeom prst="flowChartTerminator">
            <a:avLst/>
          </a:prstGeom>
          <a:solidFill>
            <a:schemeClr val="bg1"/>
          </a:solidFill>
          <a:ln w="9360">
            <a:solidFill>
              <a:schemeClr val="accent2"/>
            </a:solidFill>
            <a:round/>
          </a:ln>
        </p:spPr>
        <p:style>
          <a:lnRef idx="2">
            <a:schemeClr val="accent1">
              <a:shade val="50000"/>
            </a:schemeClr>
          </a:lnRef>
          <a:fillRef idx="1">
            <a:schemeClr val="accent1"/>
          </a:fillRef>
          <a:effectRef idx="0">
            <a:schemeClr val="accent1"/>
          </a:effectRef>
          <a:fontRef idx="minor"/>
        </p:style>
        <p:txBody>
          <a:bodyPr lIns="0" tIns="36000" rIns="0" bIns="36000" anchor="ctr"/>
          <a:lstStyle/>
          <a:p>
            <a:pPr algn="ctr">
              <a:lnSpc>
                <a:spcPct val="100000"/>
              </a:lnSpc>
            </a:pPr>
            <a:r>
              <a:rPr lang="en-US" sz="1050" b="0" strike="noStrike" spc="-1" dirty="0">
                <a:solidFill>
                  <a:srgbClr val="000000"/>
                </a:solidFill>
                <a:uFill>
                  <a:solidFill>
                    <a:srgbClr val="FFFFFF"/>
                  </a:solidFill>
                </a:uFill>
                <a:latin typeface="ＭＳ ゴシック"/>
                <a:ea typeface="ＭＳ ゴシック"/>
              </a:rPr>
              <a:t>目指す子供の姿</a:t>
            </a:r>
            <a:endParaRPr lang="en-US" sz="1050" b="0" strike="noStrike" spc="-1" dirty="0">
              <a:solidFill>
                <a:srgbClr val="000000"/>
              </a:solidFill>
              <a:uFill>
                <a:solidFill>
                  <a:srgbClr val="FFFFFF"/>
                </a:solidFill>
              </a:uFill>
              <a:latin typeface="Arial"/>
            </a:endParaRPr>
          </a:p>
        </p:txBody>
      </p:sp>
      <p:sp>
        <p:nvSpPr>
          <p:cNvPr id="43" name="CustomShape 25"/>
          <p:cNvSpPr/>
          <p:nvPr/>
        </p:nvSpPr>
        <p:spPr>
          <a:xfrm>
            <a:off x="324000" y="4896000"/>
            <a:ext cx="6480000" cy="1370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n-US" sz="1000" b="1" strike="noStrike" spc="-1" dirty="0">
                <a:solidFill>
                  <a:srgbClr val="000000"/>
                </a:solidFill>
                <a:uFill>
                  <a:solidFill>
                    <a:srgbClr val="FFFFFF"/>
                  </a:solidFill>
                </a:uFill>
                <a:latin typeface="ＭＳ ゴシック"/>
                <a:ea typeface="ＭＳ ゴシック"/>
              </a:rPr>
              <a:t>①生涯にわたって運動に親しむ資質や能力の育成</a:t>
            </a:r>
            <a:endParaRPr lang="en-US" sz="1000" b="0" strike="noStrike" spc="-1" dirty="0">
              <a:solidFill>
                <a:srgbClr val="000000"/>
              </a:solidFill>
              <a:uFill>
                <a:solidFill>
                  <a:srgbClr val="FFFFFF"/>
                </a:solidFill>
              </a:uFill>
              <a:latin typeface="Arial"/>
            </a:endParaRPr>
          </a:p>
          <a:p>
            <a:pPr>
              <a:lnSpc>
                <a:spcPct val="100000"/>
              </a:lnSpc>
            </a:pPr>
            <a:r>
              <a:rPr lang="en-US" sz="1000" b="0" strike="noStrike" spc="-1" dirty="0">
                <a:solidFill>
                  <a:srgbClr val="000000"/>
                </a:solidFill>
                <a:uFill>
                  <a:solidFill>
                    <a:srgbClr val="FFFFFF"/>
                  </a:solidFill>
                </a:uFill>
                <a:latin typeface="ＭＳ ゴシック"/>
                <a:ea typeface="ＭＳ ゴシック"/>
              </a:rPr>
              <a:t>　</a:t>
            </a:r>
            <a:r>
              <a:rPr lang="en-US" sz="1000" b="0" strike="noStrike" spc="-1" dirty="0">
                <a:solidFill>
                  <a:srgbClr val="000000"/>
                </a:solidFill>
                <a:uFill>
                  <a:solidFill>
                    <a:srgbClr val="FFFFFF"/>
                  </a:solidFill>
                </a:uFill>
                <a:latin typeface="ＭＳ 明朝"/>
                <a:ea typeface="ＭＳ 明朝"/>
              </a:rPr>
              <a:t>◇基礎的な身体能力が身に付くよう，指導内容の明確化と体系化を図る。</a:t>
            </a:r>
            <a:endParaRPr lang="en-US" sz="1000" b="0" strike="noStrike" spc="-1" dirty="0">
              <a:solidFill>
                <a:srgbClr val="000000"/>
              </a:solidFill>
              <a:uFill>
                <a:solidFill>
                  <a:srgbClr val="FFFFFF"/>
                </a:solidFill>
              </a:uFill>
              <a:latin typeface="Arial"/>
            </a:endParaRPr>
          </a:p>
          <a:p>
            <a:pPr>
              <a:lnSpc>
                <a:spcPct val="100000"/>
              </a:lnSpc>
            </a:pPr>
            <a:r>
              <a:rPr lang="en-US" sz="1000" b="0" strike="noStrike" spc="-1" dirty="0">
                <a:solidFill>
                  <a:srgbClr val="000000"/>
                </a:solidFill>
                <a:uFill>
                  <a:solidFill>
                    <a:srgbClr val="FFFFFF"/>
                  </a:solidFill>
                </a:uFill>
                <a:latin typeface="ＭＳ 明朝"/>
                <a:ea typeface="ＭＳ 明朝"/>
              </a:rPr>
              <a:t>　◇評価規準に基づいた客観的評価を実施し，その結果を指導改善や児童生徒への支援に生かす。</a:t>
            </a:r>
            <a:endParaRPr lang="en-US" sz="1000" b="0" strike="noStrike" spc="-1" dirty="0">
              <a:solidFill>
                <a:srgbClr val="000000"/>
              </a:solidFill>
              <a:uFill>
                <a:solidFill>
                  <a:srgbClr val="FFFFFF"/>
                </a:solidFill>
              </a:uFill>
              <a:latin typeface="Arial"/>
            </a:endParaRPr>
          </a:p>
          <a:p>
            <a:pPr>
              <a:lnSpc>
                <a:spcPct val="100000"/>
              </a:lnSpc>
            </a:pPr>
            <a:r>
              <a:rPr lang="en-US" sz="1000" b="1" strike="noStrike" spc="-1" dirty="0">
                <a:solidFill>
                  <a:srgbClr val="000000"/>
                </a:solidFill>
                <a:uFill>
                  <a:solidFill>
                    <a:srgbClr val="FFFFFF"/>
                  </a:solidFill>
                </a:uFill>
                <a:latin typeface="ＭＳ ゴシック"/>
                <a:ea typeface="ＭＳ ゴシック"/>
              </a:rPr>
              <a:t>②体力向上のための指導の充実</a:t>
            </a:r>
            <a:endParaRPr lang="en-US" sz="1000" b="0" strike="noStrike" spc="-1" dirty="0">
              <a:solidFill>
                <a:srgbClr val="000000"/>
              </a:solidFill>
              <a:uFill>
                <a:solidFill>
                  <a:srgbClr val="FFFFFF"/>
                </a:solidFill>
              </a:uFill>
              <a:latin typeface="Arial"/>
            </a:endParaRPr>
          </a:p>
          <a:p>
            <a:pPr>
              <a:lnSpc>
                <a:spcPct val="100000"/>
              </a:lnSpc>
            </a:pPr>
            <a:r>
              <a:rPr lang="en-US" sz="1000" b="0" strike="noStrike" spc="-1" dirty="0">
                <a:solidFill>
                  <a:srgbClr val="000000"/>
                </a:solidFill>
                <a:uFill>
                  <a:solidFill>
                    <a:srgbClr val="FFFFFF"/>
                  </a:solidFill>
                </a:uFill>
                <a:latin typeface="ＭＳ ゴシック"/>
                <a:ea typeface="ＭＳ ゴシック"/>
              </a:rPr>
              <a:t>　</a:t>
            </a:r>
            <a:r>
              <a:rPr lang="en-US" sz="1000" b="0" strike="noStrike" spc="-1" dirty="0">
                <a:solidFill>
                  <a:srgbClr val="000000"/>
                </a:solidFill>
                <a:uFill>
                  <a:solidFill>
                    <a:srgbClr val="FFFFFF"/>
                  </a:solidFill>
                </a:uFill>
                <a:latin typeface="ＭＳ 明朝"/>
                <a:ea typeface="ＭＳ 明朝"/>
              </a:rPr>
              <a:t>◇体力を高める必要性を認識させ，その知識・技能が身に付くよう「体つくり運動」の充実を図る。</a:t>
            </a:r>
            <a:endParaRPr lang="en-US" sz="1000" b="0" strike="noStrike" spc="-1" dirty="0">
              <a:solidFill>
                <a:srgbClr val="000000"/>
              </a:solidFill>
              <a:uFill>
                <a:solidFill>
                  <a:srgbClr val="FFFFFF"/>
                </a:solidFill>
              </a:uFill>
              <a:latin typeface="Arial"/>
            </a:endParaRPr>
          </a:p>
          <a:p>
            <a:pPr>
              <a:lnSpc>
                <a:spcPct val="100000"/>
              </a:lnSpc>
            </a:pPr>
            <a:r>
              <a:rPr lang="en-US" sz="1000" b="0" strike="noStrike" spc="-1" dirty="0">
                <a:solidFill>
                  <a:srgbClr val="000000"/>
                </a:solidFill>
                <a:uFill>
                  <a:solidFill>
                    <a:srgbClr val="FFFFFF"/>
                  </a:solidFill>
                </a:uFill>
                <a:latin typeface="ＭＳ 明朝"/>
                <a:ea typeface="ＭＳ 明朝"/>
              </a:rPr>
              <a:t>　◇学習したことを学校の教育活動全体や実生活で生かすことができるよう指導の充実を図る。</a:t>
            </a:r>
            <a:endParaRPr lang="en-US" sz="1000" b="0" strike="noStrike" spc="-1" dirty="0">
              <a:solidFill>
                <a:srgbClr val="000000"/>
              </a:solidFill>
              <a:uFill>
                <a:solidFill>
                  <a:srgbClr val="FFFFFF"/>
                </a:solidFill>
              </a:uFill>
              <a:latin typeface="Arial"/>
            </a:endParaRPr>
          </a:p>
          <a:p>
            <a:pPr>
              <a:lnSpc>
                <a:spcPct val="100000"/>
              </a:lnSpc>
            </a:pPr>
            <a:r>
              <a:rPr lang="en-US" sz="1000" b="1" strike="noStrike" spc="-1" dirty="0">
                <a:solidFill>
                  <a:srgbClr val="000000"/>
                </a:solidFill>
                <a:uFill>
                  <a:solidFill>
                    <a:srgbClr val="FFFFFF"/>
                  </a:solidFill>
                </a:uFill>
                <a:latin typeface="ＭＳ ゴシック"/>
                <a:ea typeface="ＭＳ ゴシック"/>
              </a:rPr>
              <a:t>③健康で安全な生活を送るための実践力の育成</a:t>
            </a:r>
            <a:endParaRPr lang="en-US" sz="1000" b="0" strike="noStrike" spc="-1" dirty="0">
              <a:solidFill>
                <a:srgbClr val="000000"/>
              </a:solidFill>
              <a:uFill>
                <a:solidFill>
                  <a:srgbClr val="FFFFFF"/>
                </a:solidFill>
              </a:uFill>
              <a:latin typeface="Arial"/>
            </a:endParaRPr>
          </a:p>
          <a:p>
            <a:pPr>
              <a:lnSpc>
                <a:spcPct val="100000"/>
              </a:lnSpc>
            </a:pPr>
            <a:r>
              <a:rPr lang="en-US" sz="1000" b="0" strike="noStrike" spc="-1" dirty="0">
                <a:solidFill>
                  <a:srgbClr val="000000"/>
                </a:solidFill>
                <a:uFill>
                  <a:solidFill>
                    <a:srgbClr val="FFFFFF"/>
                  </a:solidFill>
                </a:uFill>
                <a:latin typeface="ＭＳ ゴシック"/>
                <a:ea typeface="ＭＳ ゴシック"/>
              </a:rPr>
              <a:t>　</a:t>
            </a:r>
            <a:r>
              <a:rPr lang="en-US" sz="1000" b="0" strike="noStrike" spc="-1" dirty="0">
                <a:solidFill>
                  <a:srgbClr val="000000"/>
                </a:solidFill>
                <a:uFill>
                  <a:solidFill>
                    <a:srgbClr val="FFFFFF"/>
                  </a:solidFill>
                </a:uFill>
                <a:latin typeface="ＭＳ 明朝"/>
                <a:ea typeface="ＭＳ 明朝"/>
              </a:rPr>
              <a:t>◇自らの健康課題を見つけ，改善するための思考力・判断力などが身に付くよう指導を工夫する。</a:t>
            </a:r>
            <a:endParaRPr lang="en-US" sz="1000" b="0" strike="noStrike" spc="-1" dirty="0">
              <a:solidFill>
                <a:srgbClr val="000000"/>
              </a:solidFill>
              <a:uFill>
                <a:solidFill>
                  <a:srgbClr val="FFFFFF"/>
                </a:solidFill>
              </a:uFill>
              <a:latin typeface="Arial"/>
            </a:endParaRPr>
          </a:p>
          <a:p>
            <a:pPr>
              <a:lnSpc>
                <a:spcPct val="100000"/>
              </a:lnSpc>
            </a:pPr>
            <a:r>
              <a:rPr lang="en-US" sz="1000" b="0" strike="noStrike" spc="-1" dirty="0">
                <a:solidFill>
                  <a:srgbClr val="000000"/>
                </a:solidFill>
                <a:uFill>
                  <a:solidFill>
                    <a:srgbClr val="FFFFFF"/>
                  </a:solidFill>
                </a:uFill>
                <a:latin typeface="ＭＳ 明朝"/>
                <a:ea typeface="ＭＳ 明朝"/>
              </a:rPr>
              <a:t>　◇身近な生活の中で，健康・安全について理解を深め，行動できるよう指導の充実を図る。</a:t>
            </a:r>
            <a:endParaRPr lang="en-US" sz="1000" b="0" strike="noStrike" spc="-1" dirty="0">
              <a:solidFill>
                <a:srgbClr val="000000"/>
              </a:solidFill>
              <a:uFill>
                <a:solidFill>
                  <a:srgbClr val="FFFFFF"/>
                </a:solidFill>
              </a:uFill>
              <a:latin typeface="Arial"/>
            </a:endParaRPr>
          </a:p>
        </p:txBody>
      </p:sp>
      <p:sp>
        <p:nvSpPr>
          <p:cNvPr id="44" name="縦巻き 43"/>
          <p:cNvSpPr/>
          <p:nvPr/>
        </p:nvSpPr>
        <p:spPr>
          <a:xfrm>
            <a:off x="0" y="4161120"/>
            <a:ext cx="332656" cy="1872000"/>
          </a:xfrm>
          <a:prstGeom prst="verticalScroll">
            <a:avLst/>
          </a:prstGeom>
          <a:solidFill>
            <a:srgbClr val="FFFF9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kumimoji="1" lang="ja-JP" altLang="en-US" sz="1400" dirty="0" smtClean="0">
                <a:solidFill>
                  <a:schemeClr val="tx1"/>
                </a:solidFill>
                <a:latin typeface="ＭＳ ゴシック" pitchFamily="49" charset="-128"/>
                <a:ea typeface="ＭＳ ゴシック" pitchFamily="49" charset="-128"/>
              </a:rPr>
              <a:t>体育　保健体育</a:t>
            </a:r>
            <a:endParaRPr kumimoji="1" lang="ja-JP" altLang="en-US" sz="1400" dirty="0">
              <a:solidFill>
                <a:schemeClr val="tx1"/>
              </a:solidFill>
              <a:latin typeface="ＭＳ ゴシック" pitchFamily="49" charset="-128"/>
              <a:ea typeface="ＭＳ ゴシック" pitchFamily="49" charset="-128"/>
            </a:endParaRPr>
          </a:p>
        </p:txBody>
      </p:sp>
      <p:sp>
        <p:nvSpPr>
          <p:cNvPr id="20" name="角丸四角形 19"/>
          <p:cNvSpPr/>
          <p:nvPr/>
        </p:nvSpPr>
        <p:spPr>
          <a:xfrm>
            <a:off x="36000" y="6984136"/>
            <a:ext cx="6804000" cy="2505368"/>
          </a:xfrm>
          <a:prstGeom prst="roundRect">
            <a:avLst>
              <a:gd name="adj" fmla="val 5644"/>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p>
        </p:txBody>
      </p:sp>
      <p:sp>
        <p:nvSpPr>
          <p:cNvPr id="21" name="フローチャート : 代替処理 20"/>
          <p:cNvSpPr/>
          <p:nvPr/>
        </p:nvSpPr>
        <p:spPr>
          <a:xfrm>
            <a:off x="360000" y="7179168"/>
            <a:ext cx="2952328" cy="100800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◆自己の生き方や人間としての生き方についての　</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考えを深め，自分のよさや課題に気付く学習が　</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十分にできていない。　</a:t>
            </a:r>
          </a:p>
          <a:p>
            <a:r>
              <a:rPr lang="ja-JP" altLang="en-US" sz="1000" dirty="0" smtClean="0">
                <a:solidFill>
                  <a:schemeClr val="tx1"/>
                </a:solidFill>
                <a:latin typeface="ＭＳ ゴシック" pitchFamily="49" charset="-128"/>
                <a:ea typeface="ＭＳ ゴシック" pitchFamily="49" charset="-128"/>
              </a:rPr>
              <a:t>◆学年が上がるにつれて，自分自身のものの見方，</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考え方，感じ方を素直に表現できない。</a:t>
            </a:r>
            <a:endParaRPr kumimoji="1" lang="ja-JP" altLang="en-US" sz="1000" dirty="0">
              <a:solidFill>
                <a:schemeClr val="tx1"/>
              </a:solidFill>
              <a:latin typeface="ＭＳ ゴシック" pitchFamily="49" charset="-128"/>
              <a:ea typeface="ＭＳ ゴシック" pitchFamily="49" charset="-128"/>
            </a:endParaRPr>
          </a:p>
        </p:txBody>
      </p:sp>
      <p:sp>
        <p:nvSpPr>
          <p:cNvPr id="22" name="フローチャート : 端子 21"/>
          <p:cNvSpPr/>
          <p:nvPr/>
        </p:nvSpPr>
        <p:spPr>
          <a:xfrm>
            <a:off x="468000" y="7035168"/>
            <a:ext cx="936104" cy="164992"/>
          </a:xfrm>
          <a:prstGeom prst="flowChartTerminator">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50" dirty="0">
                <a:solidFill>
                  <a:schemeClr val="tx1"/>
                </a:solidFill>
                <a:latin typeface="ＭＳ ゴシック" pitchFamily="49" charset="-128"/>
                <a:ea typeface="ＭＳ ゴシック" pitchFamily="49" charset="-128"/>
              </a:rPr>
              <a:t>本県の</a:t>
            </a:r>
            <a:r>
              <a:rPr lang="ja-JP" altLang="en-US" sz="1050" dirty="0" smtClean="0">
                <a:solidFill>
                  <a:schemeClr val="tx1"/>
                </a:solidFill>
                <a:latin typeface="ＭＳ ゴシック" pitchFamily="49" charset="-128"/>
                <a:ea typeface="ＭＳ ゴシック" pitchFamily="49" charset="-128"/>
              </a:rPr>
              <a:t>課題</a:t>
            </a:r>
            <a:endParaRPr kumimoji="1" lang="ja-JP" altLang="en-US" sz="1050" dirty="0">
              <a:solidFill>
                <a:schemeClr val="tx1"/>
              </a:solidFill>
              <a:latin typeface="ＭＳ ゴシック" pitchFamily="49" charset="-128"/>
              <a:ea typeface="ＭＳ ゴシック" pitchFamily="49" charset="-128"/>
            </a:endParaRPr>
          </a:p>
        </p:txBody>
      </p:sp>
      <p:sp>
        <p:nvSpPr>
          <p:cNvPr id="23" name="フローチャート : 代替処理 22"/>
          <p:cNvSpPr/>
          <p:nvPr/>
        </p:nvSpPr>
        <p:spPr>
          <a:xfrm>
            <a:off x="3744000" y="7179168"/>
            <a:ext cx="3024336" cy="1008000"/>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○これからの自分に夢や希望をもち，伸ばしたい自</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己像や自己目標を意識して，社会的自立に向けて</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よりよく生きようとしている。 </a:t>
            </a:r>
          </a:p>
          <a:p>
            <a:r>
              <a:rPr lang="ja-JP" altLang="en-US" sz="1000" dirty="0" smtClean="0">
                <a:solidFill>
                  <a:schemeClr val="tx1"/>
                </a:solidFill>
                <a:latin typeface="ＭＳ ゴシック" pitchFamily="49" charset="-128"/>
                <a:ea typeface="ＭＳ ゴシック" pitchFamily="49" charset="-128"/>
              </a:rPr>
              <a:t>○自らの思いを素直に表現し，自分とは異なる考え</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に接する中で，自分の考えを深め，自らの成長を</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実感することができる。</a:t>
            </a:r>
            <a:endParaRPr lang="ja-JP" altLang="en-US" sz="1000" dirty="0">
              <a:solidFill>
                <a:schemeClr val="tx1"/>
              </a:solidFill>
              <a:latin typeface="ＭＳ ゴシック" pitchFamily="49" charset="-128"/>
              <a:ea typeface="ＭＳ ゴシック" pitchFamily="49" charset="-128"/>
            </a:endParaRPr>
          </a:p>
        </p:txBody>
      </p:sp>
      <p:sp>
        <p:nvSpPr>
          <p:cNvPr id="24" name="フローチャート : 端子 23"/>
          <p:cNvSpPr/>
          <p:nvPr/>
        </p:nvSpPr>
        <p:spPr>
          <a:xfrm>
            <a:off x="3816000" y="7035168"/>
            <a:ext cx="1224136" cy="164992"/>
          </a:xfrm>
          <a:prstGeom prst="flowChartTerminator">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latin typeface="ＭＳ ゴシック" pitchFamily="49" charset="-128"/>
                <a:ea typeface="ＭＳ ゴシック" pitchFamily="49" charset="-128"/>
              </a:rPr>
              <a:t>目指す子供の姿</a:t>
            </a:r>
            <a:endParaRPr kumimoji="1" lang="ja-JP" altLang="en-US" sz="1050" dirty="0">
              <a:solidFill>
                <a:schemeClr val="tx1"/>
              </a:solidFill>
              <a:latin typeface="ＭＳ ゴシック" pitchFamily="49" charset="-128"/>
              <a:ea typeface="ＭＳ ゴシック" pitchFamily="49" charset="-128"/>
            </a:endParaRPr>
          </a:p>
        </p:txBody>
      </p:sp>
      <p:sp>
        <p:nvSpPr>
          <p:cNvPr id="25" name="右矢印 24"/>
          <p:cNvSpPr/>
          <p:nvPr/>
        </p:nvSpPr>
        <p:spPr>
          <a:xfrm>
            <a:off x="3348000" y="7475631"/>
            <a:ext cx="360040" cy="432048"/>
          </a:xfrm>
          <a:prstGeom prst="rightArrow">
            <a:avLst/>
          </a:prstGeom>
          <a:gradFill flip="none" rotWithShape="1">
            <a:gsLst>
              <a:gs pos="0">
                <a:srgbClr val="5E9EFF"/>
              </a:gs>
              <a:gs pos="39999">
                <a:srgbClr val="85C2FF"/>
              </a:gs>
              <a:gs pos="70000">
                <a:srgbClr val="C4D6EB"/>
              </a:gs>
              <a:gs pos="100000">
                <a:srgbClr val="FFE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24000" y="8187680"/>
            <a:ext cx="6480720" cy="1231106"/>
          </a:xfrm>
          <a:prstGeom prst="rect">
            <a:avLst/>
          </a:prstGeom>
          <a:noFill/>
        </p:spPr>
        <p:txBody>
          <a:bodyPr wrap="square" lIns="0" tIns="0" rIns="0" bIns="0" rtlCol="0">
            <a:spAutoFit/>
          </a:bodyPr>
          <a:lstStyle/>
          <a:p>
            <a:r>
              <a:rPr lang="ja-JP" altLang="en-US" sz="1000" b="1" dirty="0" smtClean="0">
                <a:latin typeface="ＭＳ ゴシック" pitchFamily="49" charset="-128"/>
                <a:ea typeface="ＭＳ ゴシック" pitchFamily="49" charset="-128"/>
              </a:rPr>
              <a:t>①豊かな学びで「生き方」を考える授業づくり</a:t>
            </a:r>
            <a:endParaRPr lang="en-US" altLang="ja-JP" sz="1000" b="1"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◇学習指導過程，指導構想，指導方法等を工夫することにより，子供の中に育てたい「芽」や「根」を，内面か</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ら揺り動かすことができるようにする。</a:t>
            </a:r>
          </a:p>
          <a:p>
            <a:r>
              <a:rPr lang="ja-JP" altLang="en-US" sz="1000" b="1" dirty="0" smtClean="0">
                <a:latin typeface="ＭＳ ゴシック" pitchFamily="49" charset="-128"/>
                <a:ea typeface="ＭＳ ゴシック" pitchFamily="49" charset="-128"/>
              </a:rPr>
              <a:t>②表現し考えを深める授業づくり</a:t>
            </a:r>
            <a:endParaRPr lang="en-US" altLang="ja-JP" sz="1000" b="1" dirty="0" smtClean="0">
              <a:latin typeface="ＭＳ ゴシック" pitchFamily="49" charset="-128"/>
              <a:ea typeface="ＭＳ ゴシック" pitchFamily="49" charset="-128"/>
            </a:endParaRP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◇自分の考えを基に書いたり話し合ったりするなどの表現する活動を充実させ，児童生徒が自分自身への問い掛</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a:t>
            </a:r>
            <a:r>
              <a:rPr lang="ja-JP" altLang="en-US" sz="1000" dirty="0" err="1" smtClean="0">
                <a:latin typeface="ＭＳ 明朝" pitchFamily="17" charset="-128"/>
                <a:ea typeface="ＭＳ 明朝" pitchFamily="17" charset="-128"/>
              </a:rPr>
              <a:t>けを</a:t>
            </a:r>
            <a:r>
              <a:rPr lang="ja-JP" altLang="en-US" sz="1000" dirty="0" smtClean="0">
                <a:latin typeface="ＭＳ 明朝" pitchFamily="17" charset="-128"/>
                <a:ea typeface="ＭＳ 明朝" pitchFamily="17" charset="-128"/>
              </a:rPr>
              <a:t>深め，心の成長を実感できるようにする。</a:t>
            </a:r>
          </a:p>
          <a:p>
            <a:r>
              <a:rPr lang="ja-JP" altLang="en-US" sz="1000" dirty="0" smtClean="0">
                <a:latin typeface="ＭＳ 明朝" pitchFamily="17" charset="-128"/>
                <a:ea typeface="ＭＳ 明朝" pitchFamily="17" charset="-128"/>
              </a:rPr>
              <a:t>  ◇とことん話合いを深める授業，豊かな体験活動と関連をもたせた授業，心に響く魅力的な資料を使った授業な</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どにより，子供と教師がともに考え，悩み，感動を共有していく道徳の時間とする。</a:t>
            </a:r>
            <a:endParaRPr kumimoji="1" lang="ja-JP" altLang="en-US" sz="1000" dirty="0">
              <a:latin typeface="ＭＳ 明朝" pitchFamily="17" charset="-128"/>
              <a:ea typeface="ＭＳ 明朝" pitchFamily="17" charset="-128"/>
            </a:endParaRPr>
          </a:p>
        </p:txBody>
      </p:sp>
      <p:sp>
        <p:nvSpPr>
          <p:cNvPr id="28" name="縦巻き 27"/>
          <p:cNvSpPr/>
          <p:nvPr/>
        </p:nvSpPr>
        <p:spPr>
          <a:xfrm>
            <a:off x="0" y="7308112"/>
            <a:ext cx="332656" cy="1872000"/>
          </a:xfrm>
          <a:prstGeom prst="verticalScroll">
            <a:avLst/>
          </a:prstGeom>
          <a:solidFill>
            <a:srgbClr val="FFFF9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kumimoji="1" lang="ja-JP" altLang="en-US" sz="1400" dirty="0" smtClean="0">
                <a:solidFill>
                  <a:schemeClr val="tx1"/>
                </a:solidFill>
                <a:latin typeface="ＭＳ ゴシック" pitchFamily="49" charset="-128"/>
                <a:ea typeface="ＭＳ ゴシック" pitchFamily="49" charset="-128"/>
              </a:rPr>
              <a:t>道徳の時間</a:t>
            </a:r>
            <a:endParaRPr kumimoji="1" lang="ja-JP" altLang="en-US" sz="1400" dirty="0">
              <a:solidFill>
                <a:schemeClr val="tx1"/>
              </a:solidFill>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62753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36000" y="7120589"/>
            <a:ext cx="6804000" cy="2584213"/>
          </a:xfrm>
          <a:prstGeom prst="roundRect">
            <a:avLst>
              <a:gd name="adj" fmla="val 5644"/>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p>
        </p:txBody>
      </p:sp>
      <p:sp>
        <p:nvSpPr>
          <p:cNvPr id="33" name="右矢印 32"/>
          <p:cNvSpPr/>
          <p:nvPr/>
        </p:nvSpPr>
        <p:spPr>
          <a:xfrm>
            <a:off x="3348000" y="7603302"/>
            <a:ext cx="360040" cy="432048"/>
          </a:xfrm>
          <a:prstGeom prst="rightArrow">
            <a:avLst/>
          </a:prstGeom>
          <a:gradFill flip="none" rotWithShape="1">
            <a:gsLst>
              <a:gs pos="0">
                <a:srgbClr val="5E9EFF"/>
              </a:gs>
              <a:gs pos="39999">
                <a:srgbClr val="85C2FF"/>
              </a:gs>
              <a:gs pos="70000">
                <a:srgbClr val="C4D6EB"/>
              </a:gs>
              <a:gs pos="100000">
                <a:srgbClr val="FFE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縦巻き 34"/>
          <p:cNvSpPr/>
          <p:nvPr/>
        </p:nvSpPr>
        <p:spPr>
          <a:xfrm>
            <a:off x="0" y="7372582"/>
            <a:ext cx="332656" cy="1872000"/>
          </a:xfrm>
          <a:prstGeom prst="verticalScroll">
            <a:avLst/>
          </a:prstGeom>
          <a:solidFill>
            <a:srgbClr val="FFFF9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kumimoji="1" lang="ja-JP" altLang="en-US" sz="1400" dirty="0" smtClean="0">
                <a:solidFill>
                  <a:schemeClr val="tx1"/>
                </a:solidFill>
                <a:latin typeface="ＭＳ ゴシック" pitchFamily="49" charset="-128"/>
                <a:ea typeface="ＭＳ ゴシック" pitchFamily="49" charset="-128"/>
              </a:rPr>
              <a:t>特別活動</a:t>
            </a:r>
            <a:endParaRPr kumimoji="1" lang="ja-JP" altLang="en-US" sz="1400" dirty="0">
              <a:solidFill>
                <a:schemeClr val="tx1"/>
              </a:solidFill>
              <a:latin typeface="ＭＳ ゴシック" pitchFamily="49" charset="-128"/>
              <a:ea typeface="ＭＳ ゴシック" pitchFamily="49" charset="-128"/>
            </a:endParaRPr>
          </a:p>
        </p:txBody>
      </p:sp>
      <p:sp>
        <p:nvSpPr>
          <p:cNvPr id="57" name="テキスト ボックス 56"/>
          <p:cNvSpPr txBox="1"/>
          <p:nvPr/>
        </p:nvSpPr>
        <p:spPr>
          <a:xfrm>
            <a:off x="0" y="9759968"/>
            <a:ext cx="6858000" cy="161584"/>
          </a:xfrm>
          <a:prstGeom prst="rect">
            <a:avLst/>
          </a:prstGeom>
          <a:noFill/>
        </p:spPr>
        <p:txBody>
          <a:bodyPr wrap="square" lIns="36000" tIns="0" rIns="36000" bIns="0" rtlCol="0">
            <a:spAutoFit/>
          </a:bodyPr>
          <a:lstStyle/>
          <a:p>
            <a:pPr algn="ctr"/>
            <a:r>
              <a:rPr kumimoji="1" lang="ja-JP" altLang="en-US" sz="1050" dirty="0" smtClean="0"/>
              <a:t>－　４　－</a:t>
            </a:r>
            <a:endParaRPr kumimoji="1" lang="ja-JP" altLang="en-US" sz="1050" dirty="0"/>
          </a:p>
        </p:txBody>
      </p:sp>
      <p:sp>
        <p:nvSpPr>
          <p:cNvPr id="27" name="フローチャート : 代替処理 26"/>
          <p:cNvSpPr/>
          <p:nvPr/>
        </p:nvSpPr>
        <p:spPr>
          <a:xfrm>
            <a:off x="360000" y="7315622"/>
            <a:ext cx="2952328" cy="100800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◆学校や学級における生活上の諸問題を，話合い　</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を通して解決しようとする活動が十分に展開さ</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れて</a:t>
            </a:r>
            <a:r>
              <a:rPr lang="ja-JP" altLang="en-US" sz="1000" dirty="0" smtClean="0">
                <a:solidFill>
                  <a:schemeClr val="tx1"/>
                </a:solidFill>
                <a:latin typeface="ＭＳ ゴシック" pitchFamily="49" charset="-128"/>
                <a:ea typeface="ＭＳ ゴシック" pitchFamily="49" charset="-128"/>
              </a:rPr>
              <a:t>いない場合がある。</a:t>
            </a:r>
          </a:p>
          <a:p>
            <a:r>
              <a:rPr lang="ja-JP" altLang="en-US" sz="1000" dirty="0" smtClean="0">
                <a:solidFill>
                  <a:schemeClr val="tx1"/>
                </a:solidFill>
                <a:latin typeface="ＭＳ ゴシック" pitchFamily="49" charset="-128"/>
                <a:ea typeface="ＭＳ ゴシック" pitchFamily="49" charset="-128"/>
              </a:rPr>
              <a:t>◆特別活動の目標を達成するために，学級活動の　　</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内容に応じて効果的な授業展開を行う</a:t>
            </a:r>
            <a:r>
              <a:rPr lang="ja-JP" altLang="en-US" sz="1000" dirty="0" smtClean="0">
                <a:solidFill>
                  <a:schemeClr val="tx1"/>
                </a:solidFill>
                <a:latin typeface="ＭＳ ゴシック" pitchFamily="49" charset="-128"/>
                <a:ea typeface="ＭＳ ゴシック" pitchFamily="49" charset="-128"/>
              </a:rPr>
              <a:t>必要があ</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る。</a:t>
            </a:r>
            <a:endParaRPr lang="ja-JP" altLang="en-US" sz="1000" dirty="0">
              <a:solidFill>
                <a:schemeClr val="tx1"/>
              </a:solidFill>
              <a:latin typeface="ＭＳ ゴシック" pitchFamily="49" charset="-128"/>
              <a:ea typeface="ＭＳ ゴシック" pitchFamily="49" charset="-128"/>
            </a:endParaRPr>
          </a:p>
        </p:txBody>
      </p:sp>
      <p:sp>
        <p:nvSpPr>
          <p:cNvPr id="30" name="フローチャート : 端子 29"/>
          <p:cNvSpPr/>
          <p:nvPr/>
        </p:nvSpPr>
        <p:spPr>
          <a:xfrm>
            <a:off x="468000" y="7171622"/>
            <a:ext cx="936104" cy="164992"/>
          </a:xfrm>
          <a:prstGeom prst="flowChartTerminator">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50" dirty="0">
                <a:solidFill>
                  <a:schemeClr val="tx1"/>
                </a:solidFill>
                <a:latin typeface="ＭＳ ゴシック" pitchFamily="49" charset="-128"/>
                <a:ea typeface="ＭＳ ゴシック" pitchFamily="49" charset="-128"/>
              </a:rPr>
              <a:t>本県の</a:t>
            </a:r>
            <a:r>
              <a:rPr lang="ja-JP" altLang="en-US" sz="1050" dirty="0" smtClean="0">
                <a:solidFill>
                  <a:schemeClr val="tx1"/>
                </a:solidFill>
                <a:latin typeface="ＭＳ ゴシック" pitchFamily="49" charset="-128"/>
                <a:ea typeface="ＭＳ ゴシック" pitchFamily="49" charset="-128"/>
              </a:rPr>
              <a:t>課題</a:t>
            </a:r>
            <a:endParaRPr kumimoji="1" lang="ja-JP" altLang="en-US" sz="1050" dirty="0">
              <a:solidFill>
                <a:schemeClr val="tx1"/>
              </a:solidFill>
              <a:latin typeface="ＭＳ ゴシック" pitchFamily="49" charset="-128"/>
              <a:ea typeface="ＭＳ ゴシック" pitchFamily="49" charset="-128"/>
            </a:endParaRPr>
          </a:p>
        </p:txBody>
      </p:sp>
      <p:sp>
        <p:nvSpPr>
          <p:cNvPr id="37" name="フローチャート : 代替処理 36"/>
          <p:cNvSpPr/>
          <p:nvPr/>
        </p:nvSpPr>
        <p:spPr>
          <a:xfrm>
            <a:off x="3744000" y="7315622"/>
            <a:ext cx="3024336" cy="1008000"/>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○話合い活動を通して，互いの意見の違いを</a:t>
            </a:r>
            <a:r>
              <a:rPr lang="ja-JP" altLang="en-US" sz="1000" dirty="0">
                <a:solidFill>
                  <a:schemeClr val="tx1"/>
                </a:solidFill>
                <a:latin typeface="ＭＳ ゴシック" pitchFamily="49" charset="-128"/>
                <a:ea typeface="ＭＳ ゴシック" pitchFamily="49" charset="-128"/>
              </a:rPr>
              <a:t>認め</a:t>
            </a:r>
            <a:r>
              <a:rPr lang="ja-JP" altLang="en-US" sz="1000" dirty="0" smtClean="0">
                <a:solidFill>
                  <a:schemeClr val="tx1"/>
                </a:solidFill>
                <a:latin typeface="ＭＳ ゴシック" pitchFamily="49" charset="-128"/>
                <a:ea typeface="ＭＳ ゴシック" pitchFamily="49" charset="-128"/>
              </a:rPr>
              <a:t>，　</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少数意見を大切にしながら合意形成を図って，解</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決しようとしている。　　　 </a:t>
            </a:r>
          </a:p>
          <a:p>
            <a:r>
              <a:rPr lang="ja-JP" altLang="en-US" sz="1000" dirty="0" smtClean="0">
                <a:solidFill>
                  <a:schemeClr val="tx1"/>
                </a:solidFill>
                <a:latin typeface="ＭＳ ゴシック" pitchFamily="49" charset="-128"/>
                <a:ea typeface="ＭＳ ゴシック" pitchFamily="49" charset="-128"/>
              </a:rPr>
              <a:t>○集団としての合意形成や一人一人の意思決定を適</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切に行い，実践できている。</a:t>
            </a:r>
          </a:p>
        </p:txBody>
      </p:sp>
      <p:sp>
        <p:nvSpPr>
          <p:cNvPr id="32" name="フローチャート : 端子 31"/>
          <p:cNvSpPr/>
          <p:nvPr/>
        </p:nvSpPr>
        <p:spPr>
          <a:xfrm>
            <a:off x="3816000" y="7171622"/>
            <a:ext cx="1224136" cy="164992"/>
          </a:xfrm>
          <a:prstGeom prst="flowChartTerminator">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latin typeface="ＭＳ ゴシック" pitchFamily="49" charset="-128"/>
                <a:ea typeface="ＭＳ ゴシック" pitchFamily="49" charset="-128"/>
              </a:rPr>
              <a:t>目指す子供の姿</a:t>
            </a:r>
            <a:endParaRPr kumimoji="1" lang="ja-JP" altLang="en-US" sz="1050" dirty="0">
              <a:solidFill>
                <a:schemeClr val="tx1"/>
              </a:solidFill>
              <a:latin typeface="ＭＳ ゴシック" pitchFamily="49" charset="-128"/>
              <a:ea typeface="ＭＳ ゴシック" pitchFamily="49" charset="-128"/>
            </a:endParaRPr>
          </a:p>
        </p:txBody>
      </p:sp>
      <p:sp>
        <p:nvSpPr>
          <p:cNvPr id="38" name="テキスト ボックス 37"/>
          <p:cNvSpPr txBox="1"/>
          <p:nvPr/>
        </p:nvSpPr>
        <p:spPr>
          <a:xfrm>
            <a:off x="324000" y="8357500"/>
            <a:ext cx="6480720" cy="1231106"/>
          </a:xfrm>
          <a:prstGeom prst="rect">
            <a:avLst/>
          </a:prstGeom>
          <a:noFill/>
        </p:spPr>
        <p:txBody>
          <a:bodyPr wrap="square" lIns="0" tIns="0" rIns="0" bIns="0" rtlCol="0">
            <a:spAutoFit/>
          </a:bodyPr>
          <a:lstStyle/>
          <a:p>
            <a:r>
              <a:rPr lang="ja-JP" altLang="en-US" sz="1000" b="1" dirty="0" smtClean="0">
                <a:latin typeface="ＭＳ ゴシック" pitchFamily="49" charset="-128"/>
                <a:ea typeface="ＭＳ ゴシック" pitchFamily="49" charset="-128"/>
              </a:rPr>
              <a:t>①「合意形成を図る」「意思決定を行う」学級活動の充実</a:t>
            </a:r>
            <a:endParaRPr lang="en-US" altLang="ja-JP" sz="1000" b="1"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◇必要性のある議題や題材を設定し，根拠を明確にして自分の考えを話したり，意図を捉えながら聞いたりして，</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「折り合いを付けながら合意形成を図る」「集団思考を生かした個々の意思決定を行う」話合い活動ができる　</a:t>
            </a:r>
            <a:endParaRPr lang="en-US" altLang="ja-JP" sz="1000" dirty="0" smtClean="0">
              <a:latin typeface="ＭＳ 明朝" pitchFamily="17" charset="-128"/>
              <a:ea typeface="ＭＳ 明朝" pitchFamily="17" charset="-128"/>
            </a:endParaRP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　ように指導・支援を工夫する。</a:t>
            </a:r>
          </a:p>
          <a:p>
            <a:r>
              <a:rPr lang="ja-JP" altLang="en-US" sz="1000" dirty="0" smtClean="0">
                <a:latin typeface="ＭＳ 明朝" pitchFamily="17" charset="-128"/>
                <a:ea typeface="ＭＳ 明朝" pitchFamily="17" charset="-128"/>
              </a:rPr>
              <a:t>　◇「</a:t>
            </a:r>
            <a:r>
              <a:rPr lang="ja-JP" altLang="en-US" sz="1000" dirty="0">
                <a:latin typeface="ＭＳ 明朝" pitchFamily="17" charset="-128"/>
                <a:ea typeface="ＭＳ 明朝" pitchFamily="17" charset="-128"/>
              </a:rPr>
              <a:t>めざす子供の姿」を明確</a:t>
            </a:r>
            <a:r>
              <a:rPr lang="ja-JP" altLang="en-US" sz="1000" dirty="0" smtClean="0">
                <a:latin typeface="ＭＳ 明朝" pitchFamily="17" charset="-128"/>
                <a:ea typeface="ＭＳ 明朝" pitchFamily="17" charset="-128"/>
              </a:rPr>
              <a:t>にした特別活動の全体</a:t>
            </a:r>
            <a:r>
              <a:rPr lang="ja-JP" altLang="en-US" sz="1000" dirty="0">
                <a:latin typeface="ＭＳ 明朝" pitchFamily="17" charset="-128"/>
                <a:ea typeface="ＭＳ 明朝" pitchFamily="17" charset="-128"/>
              </a:rPr>
              <a:t>計画や年間指導</a:t>
            </a:r>
            <a:r>
              <a:rPr lang="ja-JP" altLang="en-US" sz="1000" dirty="0" smtClean="0">
                <a:latin typeface="ＭＳ 明朝" pitchFamily="17" charset="-128"/>
                <a:ea typeface="ＭＳ 明朝" pitchFamily="17" charset="-128"/>
              </a:rPr>
              <a:t>計画を作成する。</a:t>
            </a:r>
            <a:endParaRPr lang="en-US" altLang="ja-JP" sz="1000" dirty="0" smtClean="0">
              <a:latin typeface="ＭＳ 明朝" pitchFamily="17" charset="-128"/>
              <a:ea typeface="ＭＳ 明朝" pitchFamily="17" charset="-128"/>
            </a:endParaRPr>
          </a:p>
          <a:p>
            <a:r>
              <a:rPr lang="ja-JP" altLang="en-US" sz="1000" b="1" dirty="0" smtClean="0">
                <a:latin typeface="ＭＳ ゴシック" pitchFamily="49" charset="-128"/>
                <a:ea typeface="ＭＳ ゴシック" pitchFamily="49" charset="-128"/>
              </a:rPr>
              <a:t>②「多様な考え」「自分の考え」をよりよい方向へまとめていく活動の充実</a:t>
            </a:r>
            <a:endParaRPr lang="en-US" altLang="ja-JP" sz="1000" b="1" dirty="0" smtClean="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◇実践や体験を通して感じたり，気付いたりしたことを振り返り，言葉でまとめたり，発表し合ったりする活動</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を重視するとともに，次の活動に生かすことができるように支援する。</a:t>
            </a:r>
            <a:endParaRPr kumimoji="1" lang="ja-JP" altLang="en-US" sz="1000" dirty="0">
              <a:latin typeface="ＭＳ 明朝" pitchFamily="17" charset="-128"/>
              <a:ea typeface="ＭＳ 明朝" pitchFamily="17" charset="-128"/>
            </a:endParaRPr>
          </a:p>
        </p:txBody>
      </p:sp>
      <p:grpSp>
        <p:nvGrpSpPr>
          <p:cNvPr id="11" name="グループ化 10"/>
          <p:cNvGrpSpPr/>
          <p:nvPr/>
        </p:nvGrpSpPr>
        <p:grpSpPr>
          <a:xfrm>
            <a:off x="0" y="272479"/>
            <a:ext cx="6840000" cy="2772892"/>
            <a:chOff x="0" y="272479"/>
            <a:chExt cx="6840000" cy="2772892"/>
          </a:xfrm>
        </p:grpSpPr>
        <p:sp>
          <p:nvSpPr>
            <p:cNvPr id="12" name="角丸四角形 11"/>
            <p:cNvSpPr/>
            <p:nvPr/>
          </p:nvSpPr>
          <p:spPr>
            <a:xfrm>
              <a:off x="36000" y="272479"/>
              <a:ext cx="6804000" cy="2664297"/>
            </a:xfrm>
            <a:prstGeom prst="roundRect">
              <a:avLst>
                <a:gd name="adj" fmla="val 5644"/>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p>
          </p:txBody>
        </p:sp>
        <p:sp>
          <p:nvSpPr>
            <p:cNvPr id="13" name="フローチャート : 代替処理 49"/>
            <p:cNvSpPr/>
            <p:nvPr/>
          </p:nvSpPr>
          <p:spPr>
            <a:xfrm>
              <a:off x="360000" y="467512"/>
              <a:ext cx="2952328" cy="864096"/>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◆外国語で「できること」が実感でき，「伝えた</a:t>
              </a: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い」気持ちにつながるコミュニケーション活動</a:t>
              </a: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が展開されていない場面がある。</a:t>
              </a:r>
            </a:p>
            <a:p>
              <a:r>
                <a:rPr lang="ja-JP" altLang="en-US" sz="1000" dirty="0" smtClean="0">
                  <a:solidFill>
                    <a:schemeClr val="tx1"/>
                  </a:solidFill>
                  <a:latin typeface="ＭＳ ゴシック" pitchFamily="49" charset="-128"/>
                  <a:ea typeface="ＭＳ ゴシック" pitchFamily="49" charset="-128"/>
                </a:rPr>
                <a:t>◆英語を得意とする生徒と，不得意とする生徒の</a:t>
              </a:r>
            </a:p>
            <a:p>
              <a:r>
                <a:rPr lang="ja-JP" altLang="en-US" sz="1000" dirty="0" smtClean="0">
                  <a:solidFill>
                    <a:schemeClr val="tx1"/>
                  </a:solidFill>
                  <a:latin typeface="ＭＳ ゴシック" pitchFamily="49" charset="-128"/>
                  <a:ea typeface="ＭＳ ゴシック" pitchFamily="49" charset="-128"/>
                </a:rPr>
                <a:t>　二極化がみられる。</a:t>
              </a:r>
              <a:endParaRPr kumimoji="1" lang="ja-JP" altLang="en-US" sz="1000" dirty="0">
                <a:solidFill>
                  <a:schemeClr val="tx1"/>
                </a:solidFill>
                <a:latin typeface="ＭＳ ゴシック" pitchFamily="49" charset="-128"/>
                <a:ea typeface="ＭＳ ゴシック" pitchFamily="49" charset="-128"/>
              </a:endParaRPr>
            </a:p>
          </p:txBody>
        </p:sp>
        <p:sp>
          <p:nvSpPr>
            <p:cNvPr id="14" name="フローチャート : 端子 50"/>
            <p:cNvSpPr/>
            <p:nvPr/>
          </p:nvSpPr>
          <p:spPr>
            <a:xfrm>
              <a:off x="468000" y="315561"/>
              <a:ext cx="936104" cy="164992"/>
            </a:xfrm>
            <a:prstGeom prst="flowChartTerminator">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50" dirty="0">
                  <a:solidFill>
                    <a:schemeClr val="tx1"/>
                  </a:solidFill>
                  <a:latin typeface="ＭＳ ゴシック" pitchFamily="49" charset="-128"/>
                  <a:ea typeface="ＭＳ ゴシック" pitchFamily="49" charset="-128"/>
                </a:rPr>
                <a:t>本県の</a:t>
              </a:r>
              <a:r>
                <a:rPr lang="ja-JP" altLang="en-US" sz="1050" dirty="0" smtClean="0">
                  <a:solidFill>
                    <a:schemeClr val="tx1"/>
                  </a:solidFill>
                  <a:latin typeface="ＭＳ ゴシック" pitchFamily="49" charset="-128"/>
                  <a:ea typeface="ＭＳ ゴシック" pitchFamily="49" charset="-128"/>
                </a:rPr>
                <a:t>課題</a:t>
              </a:r>
              <a:endParaRPr kumimoji="1" lang="ja-JP" altLang="en-US" sz="1050" dirty="0">
                <a:solidFill>
                  <a:schemeClr val="tx1"/>
                </a:solidFill>
                <a:latin typeface="ＭＳ ゴシック" pitchFamily="49" charset="-128"/>
                <a:ea typeface="ＭＳ ゴシック" pitchFamily="49" charset="-128"/>
              </a:endParaRPr>
            </a:p>
          </p:txBody>
        </p:sp>
        <p:sp>
          <p:nvSpPr>
            <p:cNvPr id="15" name="フローチャート : 代替処理 51"/>
            <p:cNvSpPr/>
            <p:nvPr/>
          </p:nvSpPr>
          <p:spPr>
            <a:xfrm>
              <a:off x="3744000" y="467512"/>
              <a:ext cx="3024336" cy="864096"/>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○外国語を通して主体的に人と関わったり，人と関</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smtClean="0">
                  <a:solidFill>
                    <a:schemeClr val="tx1"/>
                  </a:solidFill>
                  <a:latin typeface="ＭＳ ゴシック" pitchFamily="49" charset="-128"/>
                  <a:ea typeface="ＭＳ ゴシック" pitchFamily="49" charset="-128"/>
                </a:rPr>
                <a:t>　わることの大切さを感じとったりしている。</a:t>
              </a:r>
            </a:p>
            <a:p>
              <a:r>
                <a:rPr lang="ja-JP" altLang="en-US" sz="1000" dirty="0" smtClean="0">
                  <a:solidFill>
                    <a:schemeClr val="tx1"/>
                  </a:solidFill>
                  <a:latin typeface="ＭＳ ゴシック" pitchFamily="49" charset="-128"/>
                  <a:ea typeface="ＭＳ ゴシック" pitchFamily="49" charset="-128"/>
                </a:rPr>
                <a:t>○英語の学習に対して意欲的に取り組むとともに，　</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コミュニケーションの手段として英語を活用する</a:t>
              </a:r>
            </a:p>
            <a:p>
              <a:r>
                <a:rPr lang="ja-JP" altLang="en-US" sz="1000" dirty="0" smtClean="0">
                  <a:solidFill>
                    <a:schemeClr val="tx1"/>
                  </a:solidFill>
                  <a:latin typeface="ＭＳ ゴシック" pitchFamily="49" charset="-128"/>
                  <a:ea typeface="ＭＳ ゴシック" pitchFamily="49" charset="-128"/>
                </a:rPr>
                <a:t>　ことができる。</a:t>
              </a:r>
              <a:endParaRPr lang="ja-JP" altLang="en-US" sz="1000" dirty="0">
                <a:solidFill>
                  <a:schemeClr val="tx1"/>
                </a:solidFill>
                <a:latin typeface="ＭＳ ゴシック" pitchFamily="49" charset="-128"/>
                <a:ea typeface="ＭＳ ゴシック" pitchFamily="49" charset="-128"/>
              </a:endParaRPr>
            </a:p>
          </p:txBody>
        </p:sp>
        <p:sp>
          <p:nvSpPr>
            <p:cNvPr id="16" name="フローチャート : 端子 52"/>
            <p:cNvSpPr/>
            <p:nvPr/>
          </p:nvSpPr>
          <p:spPr>
            <a:xfrm>
              <a:off x="3816000" y="315561"/>
              <a:ext cx="1224136" cy="164992"/>
            </a:xfrm>
            <a:prstGeom prst="flowChartTerminator">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latin typeface="ＭＳ ゴシック" pitchFamily="49" charset="-128"/>
                  <a:ea typeface="ＭＳ ゴシック" pitchFamily="49" charset="-128"/>
                </a:rPr>
                <a:t>目指す子供の姿</a:t>
              </a:r>
              <a:endParaRPr kumimoji="1" lang="ja-JP" altLang="en-US" sz="1050" dirty="0">
                <a:solidFill>
                  <a:schemeClr val="tx1"/>
                </a:solidFill>
                <a:latin typeface="ＭＳ ゴシック" pitchFamily="49" charset="-128"/>
                <a:ea typeface="ＭＳ ゴシック" pitchFamily="49" charset="-128"/>
              </a:endParaRPr>
            </a:p>
          </p:txBody>
        </p:sp>
        <p:sp>
          <p:nvSpPr>
            <p:cNvPr id="17" name="右矢印 16"/>
            <p:cNvSpPr/>
            <p:nvPr/>
          </p:nvSpPr>
          <p:spPr>
            <a:xfrm>
              <a:off x="3346718" y="704528"/>
              <a:ext cx="360040" cy="432048"/>
            </a:xfrm>
            <a:prstGeom prst="rightArrow">
              <a:avLst/>
            </a:prstGeom>
            <a:gradFill flip="none" rotWithShape="1">
              <a:gsLst>
                <a:gs pos="0">
                  <a:srgbClr val="5E9EFF"/>
                </a:gs>
                <a:gs pos="39999">
                  <a:srgbClr val="85C2FF"/>
                </a:gs>
                <a:gs pos="70000">
                  <a:srgbClr val="C4D6EB"/>
                </a:gs>
                <a:gs pos="100000">
                  <a:srgbClr val="FFE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22382" y="1352600"/>
              <a:ext cx="6480720" cy="1692771"/>
            </a:xfrm>
            <a:prstGeom prst="rect">
              <a:avLst/>
            </a:prstGeom>
            <a:noFill/>
          </p:spPr>
          <p:txBody>
            <a:bodyPr wrap="square" lIns="0" tIns="0" rIns="0" bIns="0" rtlCol="0">
              <a:spAutoFit/>
            </a:bodyPr>
            <a:lstStyle/>
            <a:p>
              <a:r>
                <a:rPr lang="ja-JP" altLang="en-US" sz="1000" b="1" dirty="0" smtClean="0">
                  <a:latin typeface="ＭＳ ゴシック" pitchFamily="49" charset="-128"/>
                  <a:ea typeface="ＭＳ ゴシック" pitchFamily="49" charset="-128"/>
                </a:rPr>
                <a:t>①「コミュニケーション活動」の充実</a:t>
              </a:r>
              <a:endParaRPr lang="en-US" altLang="ja-JP" sz="1000" b="1" dirty="0" smtClean="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◇コミュニケーションの目的や場面，状況などの設定を工夫し，児童生徒が意欲的に取り組もうとするコミュニ</a:t>
              </a: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　ケーション活動の充実を目指す。</a:t>
              </a:r>
            </a:p>
            <a:p>
              <a:r>
                <a:rPr lang="ja-JP" altLang="en-US" sz="1000" dirty="0">
                  <a:solidFill>
                    <a:srgbClr val="FF0000"/>
                  </a:solidFill>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◇中学校では文法事項をコミュニケーションを支えるものとして捉え，実際のコミュニケーションの場面で活用</a:t>
              </a: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　することを通して定着を図る。</a:t>
              </a:r>
            </a:p>
            <a:p>
              <a:r>
                <a:rPr lang="ja-JP" altLang="en-US" sz="1000" b="1" dirty="0" smtClean="0">
                  <a:latin typeface="ＭＳ ゴシック" pitchFamily="49" charset="-128"/>
                  <a:ea typeface="ＭＳ ゴシック" pitchFamily="49" charset="-128"/>
                </a:rPr>
                <a:t>②「読む」「書く」「聞く」「話す」の４技能の総合的な育成</a:t>
              </a:r>
              <a:endParaRPr lang="en-US" altLang="ja-JP" sz="1000" b="1" dirty="0" smtClean="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ja-JP" altLang="en-US" sz="1000" dirty="0">
                  <a:latin typeface="ＭＳ 明朝" pitchFamily="17" charset="-128"/>
                  <a:ea typeface="ＭＳ 明朝" pitchFamily="17" charset="-128"/>
                </a:rPr>
                <a:t>◇児童生徒が「できること」を実感できる</a:t>
              </a:r>
              <a:r>
                <a:rPr lang="ja-JP" altLang="en-US" sz="1000" dirty="0" smtClean="0">
                  <a:latin typeface="ＭＳ 明朝" pitchFamily="17" charset="-128"/>
                  <a:ea typeface="ＭＳ 明朝" pitchFamily="17" charset="-128"/>
                </a:rPr>
                <a:t>よう，小中高</a:t>
              </a:r>
              <a:r>
                <a:rPr lang="ja-JP" altLang="en-US" sz="1000" dirty="0">
                  <a:latin typeface="ＭＳ 明朝" pitchFamily="17" charset="-128"/>
                  <a:ea typeface="ＭＳ 明朝" pitchFamily="17" charset="-128"/>
                </a:rPr>
                <a:t>を通じて一貫</a:t>
              </a:r>
              <a:r>
                <a:rPr lang="ja-JP" altLang="en-US" sz="1000" dirty="0" smtClean="0">
                  <a:latin typeface="ＭＳ 明朝" pitchFamily="17" charset="-128"/>
                  <a:ea typeface="ＭＳ 明朝" pitchFamily="17" charset="-128"/>
                </a:rPr>
                <a:t>した</a:t>
              </a:r>
              <a:r>
                <a:rPr lang="en-US" altLang="ja-JP" sz="1000" dirty="0" smtClean="0">
                  <a:latin typeface="ＭＳ 明朝" pitchFamily="17" charset="-128"/>
                  <a:ea typeface="ＭＳ 明朝" pitchFamily="17" charset="-128"/>
                </a:rPr>
                <a:t>CAN-DO</a:t>
              </a:r>
              <a:r>
                <a:rPr lang="ja-JP" altLang="en-US" sz="1000" dirty="0" smtClean="0">
                  <a:latin typeface="ＭＳ 明朝" pitchFamily="17" charset="-128"/>
                  <a:ea typeface="ＭＳ 明朝" pitchFamily="17" charset="-128"/>
                </a:rPr>
                <a:t>型</a:t>
              </a:r>
              <a:r>
                <a:rPr lang="ja-JP" altLang="en-US" sz="1000" dirty="0">
                  <a:latin typeface="ＭＳ 明朝" pitchFamily="17" charset="-128"/>
                  <a:ea typeface="ＭＳ 明朝" pitchFamily="17" charset="-128"/>
                </a:rPr>
                <a:t>学習到達</a:t>
              </a:r>
              <a:r>
                <a:rPr lang="ja-JP" altLang="en-US" sz="1000" dirty="0" smtClean="0">
                  <a:latin typeface="ＭＳ 明朝" pitchFamily="17" charset="-128"/>
                  <a:ea typeface="ＭＳ 明朝" pitchFamily="17" charset="-128"/>
                </a:rPr>
                <a:t>目標を設定し，成功</a:t>
              </a: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　体験</a:t>
              </a:r>
              <a:r>
                <a:rPr lang="ja-JP" altLang="en-US" sz="1000" dirty="0">
                  <a:latin typeface="ＭＳ 明朝" pitchFamily="17" charset="-128"/>
                  <a:ea typeface="ＭＳ 明朝" pitchFamily="17" charset="-128"/>
                </a:rPr>
                <a:t>を積み重ねていくことが</a:t>
              </a:r>
              <a:r>
                <a:rPr lang="ja-JP" altLang="en-US" sz="1000" dirty="0" smtClean="0">
                  <a:latin typeface="ＭＳ 明朝" pitchFamily="17" charset="-128"/>
                  <a:ea typeface="ＭＳ 明朝" pitchFamily="17" charset="-128"/>
                </a:rPr>
                <a:t>できる言語活動や評価の工夫をする</a:t>
              </a:r>
              <a:r>
                <a:rPr lang="ja-JP" altLang="en-US" sz="1000" dirty="0">
                  <a:latin typeface="ＭＳ 明朝" pitchFamily="17" charset="-128"/>
                  <a:ea typeface="ＭＳ 明朝" pitchFamily="17" charset="-128"/>
                </a:rPr>
                <a:t>。</a:t>
              </a:r>
            </a:p>
            <a:p>
              <a:r>
                <a:rPr lang="ja-JP" altLang="en-US" sz="1000" dirty="0" smtClean="0">
                  <a:latin typeface="ＭＳ 明朝" pitchFamily="17" charset="-128"/>
                  <a:ea typeface="ＭＳ 明朝" pitchFamily="17" charset="-128"/>
                </a:rPr>
                <a:t>　◇中学校では語彙・文法事項等の確実な定着を図るとともに，教科書の内容等を効果的に扱い，４技能のバラン</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スのとれた育成を図る。</a:t>
              </a:r>
            </a:p>
            <a:p>
              <a:r>
                <a:rPr lang="ja-JP" altLang="en-US" sz="1000" dirty="0">
                  <a:latin typeface="ＭＳ 明朝" pitchFamily="17" charset="-128"/>
                  <a:ea typeface="ＭＳ 明朝" pitchFamily="17" charset="-128"/>
                </a:rPr>
                <a:t>　</a:t>
              </a:r>
              <a:r>
                <a:rPr lang="ja-JP" altLang="en-US" sz="1000" dirty="0" smtClean="0">
                  <a:latin typeface="ＭＳ 明朝" pitchFamily="17" charset="-128"/>
                  <a:ea typeface="ＭＳ 明朝" pitchFamily="17" charset="-128"/>
                </a:rPr>
                <a:t>　</a:t>
              </a:r>
              <a:endParaRPr kumimoji="1" lang="ja-JP" altLang="en-US" sz="1000" dirty="0">
                <a:latin typeface="ＭＳ 明朝" pitchFamily="17" charset="-128"/>
                <a:ea typeface="ＭＳ 明朝" pitchFamily="17" charset="-128"/>
              </a:endParaRPr>
            </a:p>
          </p:txBody>
        </p:sp>
        <p:sp>
          <p:nvSpPr>
            <p:cNvPr id="19" name="縦巻き 18"/>
            <p:cNvSpPr/>
            <p:nvPr/>
          </p:nvSpPr>
          <p:spPr>
            <a:xfrm>
              <a:off x="0" y="560720"/>
              <a:ext cx="332656" cy="1872000"/>
            </a:xfrm>
            <a:prstGeom prst="verticalScroll">
              <a:avLst/>
            </a:prstGeom>
            <a:solidFill>
              <a:srgbClr val="FFFF9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kumimoji="1" lang="ja-JP" altLang="en-US" sz="1400" dirty="0" smtClean="0">
                  <a:solidFill>
                    <a:schemeClr val="tx1"/>
                  </a:solidFill>
                  <a:latin typeface="ＭＳ ゴシック" pitchFamily="49" charset="-128"/>
                  <a:ea typeface="ＭＳ ゴシック" pitchFamily="49" charset="-128"/>
                </a:rPr>
                <a:t>外国語活動　英語</a:t>
              </a:r>
              <a:endParaRPr kumimoji="1" lang="ja-JP" altLang="en-US" sz="1400" dirty="0">
                <a:solidFill>
                  <a:schemeClr val="tx1"/>
                </a:solidFill>
                <a:latin typeface="ＭＳ ゴシック" pitchFamily="49" charset="-128"/>
                <a:ea typeface="ＭＳ ゴシック" pitchFamily="49" charset="-128"/>
              </a:endParaRPr>
            </a:p>
          </p:txBody>
        </p:sp>
      </p:grpSp>
      <p:sp>
        <p:nvSpPr>
          <p:cNvPr id="20" name="角丸四角形 19"/>
          <p:cNvSpPr/>
          <p:nvPr/>
        </p:nvSpPr>
        <p:spPr>
          <a:xfrm>
            <a:off x="36000" y="3584848"/>
            <a:ext cx="6804000" cy="2616142"/>
          </a:xfrm>
          <a:prstGeom prst="roundRect">
            <a:avLst>
              <a:gd name="adj" fmla="val 5644"/>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p>
        </p:txBody>
      </p:sp>
      <p:sp>
        <p:nvSpPr>
          <p:cNvPr id="21" name="フローチャート : 代替処理 20"/>
          <p:cNvSpPr/>
          <p:nvPr/>
        </p:nvSpPr>
        <p:spPr>
          <a:xfrm>
            <a:off x="360000" y="3779880"/>
            <a:ext cx="2952328" cy="82800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◆問題解決的な活動が発展的に繰り返されるよう</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な探究的な学習となっていないことがある。</a:t>
            </a:r>
          </a:p>
          <a:p>
            <a:r>
              <a:rPr lang="ja-JP" altLang="en-US" sz="1000" dirty="0" smtClean="0">
                <a:solidFill>
                  <a:schemeClr val="tx1"/>
                </a:solidFill>
                <a:latin typeface="ＭＳ ゴシック" pitchFamily="49" charset="-128"/>
                <a:ea typeface="ＭＳ ゴシック" pitchFamily="49" charset="-128"/>
              </a:rPr>
              <a:t>◆体験したことや収集した情報を基に話し合った</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り，整理・分析したりする活動が十分に行われ</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ていないことがある。</a:t>
            </a:r>
            <a:endParaRPr kumimoji="1" lang="ja-JP" altLang="en-US" sz="1000" dirty="0">
              <a:solidFill>
                <a:schemeClr val="tx1"/>
              </a:solidFill>
              <a:latin typeface="ＭＳ ゴシック" pitchFamily="49" charset="-128"/>
              <a:ea typeface="ＭＳ ゴシック" pitchFamily="49" charset="-128"/>
            </a:endParaRPr>
          </a:p>
        </p:txBody>
      </p:sp>
      <p:sp>
        <p:nvSpPr>
          <p:cNvPr id="22" name="フローチャート : 端子 21"/>
          <p:cNvSpPr/>
          <p:nvPr/>
        </p:nvSpPr>
        <p:spPr>
          <a:xfrm>
            <a:off x="468721" y="3635880"/>
            <a:ext cx="936104" cy="164992"/>
          </a:xfrm>
          <a:prstGeom prst="flowChartTerminator">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50" dirty="0">
                <a:solidFill>
                  <a:schemeClr val="tx1"/>
                </a:solidFill>
                <a:latin typeface="ＭＳ ゴシック" pitchFamily="49" charset="-128"/>
                <a:ea typeface="ＭＳ ゴシック" pitchFamily="49" charset="-128"/>
              </a:rPr>
              <a:t>本県の</a:t>
            </a:r>
            <a:r>
              <a:rPr lang="ja-JP" altLang="en-US" sz="1050" dirty="0" smtClean="0">
                <a:solidFill>
                  <a:schemeClr val="tx1"/>
                </a:solidFill>
                <a:latin typeface="ＭＳ ゴシック" pitchFamily="49" charset="-128"/>
                <a:ea typeface="ＭＳ ゴシック" pitchFamily="49" charset="-128"/>
              </a:rPr>
              <a:t>課題</a:t>
            </a:r>
            <a:endParaRPr kumimoji="1" lang="ja-JP" altLang="en-US" sz="1050" dirty="0">
              <a:solidFill>
                <a:schemeClr val="tx1"/>
              </a:solidFill>
              <a:latin typeface="ＭＳ ゴシック" pitchFamily="49" charset="-128"/>
              <a:ea typeface="ＭＳ ゴシック" pitchFamily="49" charset="-128"/>
            </a:endParaRPr>
          </a:p>
        </p:txBody>
      </p:sp>
      <p:sp>
        <p:nvSpPr>
          <p:cNvPr id="23" name="フローチャート : 代替処理 22"/>
          <p:cNvSpPr/>
          <p:nvPr/>
        </p:nvSpPr>
        <p:spPr>
          <a:xfrm>
            <a:off x="3744000" y="3779880"/>
            <a:ext cx="3024336" cy="828000"/>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000" dirty="0" smtClean="0">
                <a:solidFill>
                  <a:schemeClr val="tx1"/>
                </a:solidFill>
                <a:latin typeface="ＭＳ ゴシック" pitchFamily="49" charset="-128"/>
                <a:ea typeface="ＭＳ ゴシック" pitchFamily="49" charset="-128"/>
              </a:rPr>
              <a:t>○自ら課題を見付け，自ら学び，自ら考え，主体的</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に判断し，よりよく問題を解決しようとしている。</a:t>
            </a:r>
          </a:p>
          <a:p>
            <a:r>
              <a:rPr lang="ja-JP" altLang="en-US" sz="1000" dirty="0" smtClean="0">
                <a:solidFill>
                  <a:schemeClr val="tx1"/>
                </a:solidFill>
                <a:latin typeface="ＭＳ ゴシック" pitchFamily="49" charset="-128"/>
                <a:ea typeface="ＭＳ ゴシック" pitchFamily="49" charset="-128"/>
              </a:rPr>
              <a:t>○友達と一緒に活動したり話し合ったりしながら，</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自己を振り返り，自分の考えや意見を再構築して</a:t>
            </a:r>
            <a:endParaRPr lang="en-US" altLang="ja-JP" sz="1000" dirty="0" smtClean="0">
              <a:solidFill>
                <a:schemeClr val="tx1"/>
              </a:solidFill>
              <a:latin typeface="ＭＳ ゴシック" pitchFamily="49" charset="-128"/>
              <a:ea typeface="ＭＳ ゴシック" pitchFamily="49" charset="-128"/>
            </a:endParaRPr>
          </a:p>
          <a:p>
            <a:r>
              <a:rPr lang="ja-JP" altLang="en-US" sz="1000" dirty="0">
                <a:solidFill>
                  <a:schemeClr val="tx1"/>
                </a:solidFill>
                <a:latin typeface="ＭＳ ゴシック" pitchFamily="49" charset="-128"/>
                <a:ea typeface="ＭＳ ゴシック" pitchFamily="49" charset="-128"/>
              </a:rPr>
              <a:t>　</a:t>
            </a:r>
            <a:r>
              <a:rPr lang="ja-JP" altLang="en-US" sz="1000" dirty="0" smtClean="0">
                <a:solidFill>
                  <a:schemeClr val="tx1"/>
                </a:solidFill>
                <a:latin typeface="ＭＳ ゴシック" pitchFamily="49" charset="-128"/>
                <a:ea typeface="ＭＳ ゴシック" pitchFamily="49" charset="-128"/>
              </a:rPr>
              <a:t>いる。</a:t>
            </a:r>
            <a:endParaRPr lang="ja-JP" altLang="en-US" sz="1000" dirty="0">
              <a:solidFill>
                <a:schemeClr val="tx1"/>
              </a:solidFill>
              <a:latin typeface="ＭＳ ゴシック" pitchFamily="49" charset="-128"/>
              <a:ea typeface="ＭＳ ゴシック" pitchFamily="49" charset="-128"/>
            </a:endParaRPr>
          </a:p>
        </p:txBody>
      </p:sp>
      <p:sp>
        <p:nvSpPr>
          <p:cNvPr id="24" name="フローチャート : 端子 23"/>
          <p:cNvSpPr/>
          <p:nvPr/>
        </p:nvSpPr>
        <p:spPr>
          <a:xfrm>
            <a:off x="3816000" y="3635880"/>
            <a:ext cx="1224136" cy="164992"/>
          </a:xfrm>
          <a:prstGeom prst="flowChartTerminator">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latin typeface="ＭＳ ゴシック" pitchFamily="49" charset="-128"/>
                <a:ea typeface="ＭＳ ゴシック" pitchFamily="49" charset="-128"/>
              </a:rPr>
              <a:t>目指す子供の姿</a:t>
            </a:r>
            <a:endParaRPr kumimoji="1" lang="ja-JP" altLang="en-US" sz="1050" dirty="0">
              <a:solidFill>
                <a:schemeClr val="tx1"/>
              </a:solidFill>
              <a:latin typeface="ＭＳ ゴシック" pitchFamily="49" charset="-128"/>
              <a:ea typeface="ＭＳ ゴシック" pitchFamily="49" charset="-128"/>
            </a:endParaRPr>
          </a:p>
        </p:txBody>
      </p:sp>
      <p:sp>
        <p:nvSpPr>
          <p:cNvPr id="25" name="右矢印 24"/>
          <p:cNvSpPr/>
          <p:nvPr/>
        </p:nvSpPr>
        <p:spPr>
          <a:xfrm>
            <a:off x="3349041" y="3983870"/>
            <a:ext cx="360040" cy="432048"/>
          </a:xfrm>
          <a:prstGeom prst="rightArrow">
            <a:avLst/>
          </a:prstGeom>
          <a:gradFill flip="none" rotWithShape="1">
            <a:gsLst>
              <a:gs pos="0">
                <a:srgbClr val="5E9EFF"/>
              </a:gs>
              <a:gs pos="39999">
                <a:srgbClr val="85C2FF"/>
              </a:gs>
              <a:gs pos="70000">
                <a:srgbClr val="C4D6EB"/>
              </a:gs>
              <a:gs pos="100000">
                <a:srgbClr val="FFE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縦巻き 25"/>
          <p:cNvSpPr/>
          <p:nvPr/>
        </p:nvSpPr>
        <p:spPr>
          <a:xfrm>
            <a:off x="0" y="3947870"/>
            <a:ext cx="332656" cy="1872000"/>
          </a:xfrm>
          <a:prstGeom prst="verticalScroll">
            <a:avLst/>
          </a:prstGeom>
          <a:solidFill>
            <a:srgbClr val="FFFF9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kumimoji="1" lang="ja-JP" altLang="en-US" sz="1400" dirty="0" smtClean="0">
                <a:solidFill>
                  <a:schemeClr val="tx1"/>
                </a:solidFill>
                <a:latin typeface="ＭＳ ゴシック" pitchFamily="49" charset="-128"/>
                <a:ea typeface="ＭＳ ゴシック" pitchFamily="49" charset="-128"/>
              </a:rPr>
              <a:t>総合的な学習の時間</a:t>
            </a:r>
            <a:endParaRPr kumimoji="1" lang="ja-JP" altLang="en-US" sz="1400" dirty="0">
              <a:solidFill>
                <a:schemeClr val="tx1"/>
              </a:solidFill>
              <a:latin typeface="ＭＳ ゴシック" pitchFamily="49" charset="-128"/>
              <a:ea typeface="ＭＳ ゴシック" pitchFamily="49" charset="-128"/>
            </a:endParaRPr>
          </a:p>
        </p:txBody>
      </p:sp>
      <p:sp>
        <p:nvSpPr>
          <p:cNvPr id="29" name="テキスト ボックス 28"/>
          <p:cNvSpPr txBox="1"/>
          <p:nvPr/>
        </p:nvSpPr>
        <p:spPr>
          <a:xfrm>
            <a:off x="324705" y="4610424"/>
            <a:ext cx="6480720" cy="1538883"/>
          </a:xfrm>
          <a:prstGeom prst="rect">
            <a:avLst/>
          </a:prstGeom>
          <a:noFill/>
        </p:spPr>
        <p:txBody>
          <a:bodyPr wrap="square" lIns="0" tIns="0" rIns="0" bIns="0" rtlCol="0">
            <a:spAutoFit/>
          </a:bodyPr>
          <a:lstStyle/>
          <a:p>
            <a:r>
              <a:rPr lang="ja-JP" altLang="en-US" sz="1000" b="1" dirty="0" smtClean="0">
                <a:latin typeface="ＭＳ ゴシック" pitchFamily="49" charset="-128"/>
                <a:ea typeface="ＭＳ ゴシック" pitchFamily="49" charset="-128"/>
              </a:rPr>
              <a:t>①探究的な学習としての充実</a:t>
            </a:r>
            <a:endParaRPr lang="en-US" altLang="ja-JP" sz="1000" b="1"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◇探究的な学習の過程</a:t>
            </a:r>
            <a:r>
              <a:rPr lang="en-US" altLang="ja-JP" sz="1000" dirty="0" smtClean="0">
                <a:latin typeface="ＭＳ 明朝" pitchFamily="17" charset="-128"/>
                <a:ea typeface="ＭＳ 明朝" pitchFamily="17" charset="-128"/>
              </a:rPr>
              <a:t>(｢</a:t>
            </a:r>
            <a:r>
              <a:rPr lang="ja-JP" altLang="en-US" sz="1000" dirty="0" smtClean="0">
                <a:latin typeface="ＭＳ 明朝" pitchFamily="17" charset="-128"/>
                <a:ea typeface="ＭＳ 明朝" pitchFamily="17" charset="-128"/>
              </a:rPr>
              <a:t>課題の設定</a:t>
            </a:r>
            <a:r>
              <a:rPr lang="en-US" altLang="ja-JP" sz="1000" dirty="0" smtClean="0">
                <a:latin typeface="ＭＳ 明朝" pitchFamily="17" charset="-128"/>
                <a:ea typeface="ＭＳ 明朝" pitchFamily="17" charset="-128"/>
              </a:rPr>
              <a:t>｣｢</a:t>
            </a:r>
            <a:r>
              <a:rPr lang="ja-JP" altLang="en-US" sz="1000" dirty="0" smtClean="0">
                <a:latin typeface="ＭＳ 明朝" pitchFamily="17" charset="-128"/>
                <a:ea typeface="ＭＳ 明朝" pitchFamily="17" charset="-128"/>
              </a:rPr>
              <a:t>情報の収集</a:t>
            </a:r>
            <a:r>
              <a:rPr lang="en-US" altLang="ja-JP" sz="1000" dirty="0" smtClean="0">
                <a:latin typeface="ＭＳ 明朝" pitchFamily="17" charset="-128"/>
                <a:ea typeface="ＭＳ 明朝" pitchFamily="17" charset="-128"/>
              </a:rPr>
              <a:t>｣｢</a:t>
            </a:r>
            <a:r>
              <a:rPr lang="ja-JP" altLang="en-US" sz="1000" dirty="0" smtClean="0">
                <a:latin typeface="ＭＳ 明朝" pitchFamily="17" charset="-128"/>
                <a:ea typeface="ＭＳ 明朝" pitchFamily="17" charset="-128"/>
              </a:rPr>
              <a:t>整理・分析</a:t>
            </a:r>
            <a:r>
              <a:rPr lang="en-US" altLang="ja-JP" sz="1000" dirty="0" smtClean="0">
                <a:latin typeface="ＭＳ 明朝" pitchFamily="17" charset="-128"/>
                <a:ea typeface="ＭＳ 明朝" pitchFamily="17" charset="-128"/>
              </a:rPr>
              <a:t>｣｢</a:t>
            </a:r>
            <a:r>
              <a:rPr lang="ja-JP" altLang="en-US" sz="1000" dirty="0" smtClean="0">
                <a:latin typeface="ＭＳ 明朝" pitchFamily="17" charset="-128"/>
                <a:ea typeface="ＭＳ 明朝" pitchFamily="17" charset="-128"/>
              </a:rPr>
              <a:t>まとめ・表現</a:t>
            </a:r>
            <a:r>
              <a:rPr lang="en-US" altLang="ja-JP" sz="1000" dirty="0" smtClean="0">
                <a:latin typeface="ＭＳ 明朝" pitchFamily="17" charset="-128"/>
                <a:ea typeface="ＭＳ 明朝" pitchFamily="17" charset="-128"/>
              </a:rPr>
              <a:t>｣)</a:t>
            </a:r>
            <a:r>
              <a:rPr lang="ja-JP" altLang="en-US" sz="1000" dirty="0" smtClean="0">
                <a:latin typeface="ＭＳ 明朝" pitchFamily="17" charset="-128"/>
                <a:ea typeface="ＭＳ 明朝" pitchFamily="17" charset="-128"/>
              </a:rPr>
              <a:t>が発展的に繰り返されていくよ</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a:t>
            </a:r>
            <a:r>
              <a:rPr lang="ja-JP" altLang="en-US" sz="1000" dirty="0" err="1" smtClean="0">
                <a:latin typeface="ＭＳ 明朝" pitchFamily="17" charset="-128"/>
                <a:ea typeface="ＭＳ 明朝" pitchFamily="17" charset="-128"/>
              </a:rPr>
              <a:t>うな</a:t>
            </a:r>
            <a:r>
              <a:rPr lang="ja-JP" altLang="en-US" sz="1000" dirty="0" smtClean="0">
                <a:latin typeface="ＭＳ 明朝" pitchFamily="17" charset="-128"/>
                <a:ea typeface="ＭＳ 明朝" pitchFamily="17" charset="-128"/>
              </a:rPr>
              <a:t>学習活動を重視する。</a:t>
            </a:r>
          </a:p>
          <a:p>
            <a:r>
              <a:rPr lang="ja-JP" altLang="en-US" sz="1000" dirty="0" smtClean="0">
                <a:latin typeface="ＭＳ 明朝" pitchFamily="17" charset="-128"/>
                <a:ea typeface="ＭＳ 明朝" pitchFamily="17" charset="-128"/>
              </a:rPr>
              <a:t>　◇多様な方法で収集した情報を，種類ごとに分類したり，細分化して因果関係を導き出したり，批判的・複眼的</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な視点で分析したりして，思考する活動へと高める。</a:t>
            </a:r>
          </a:p>
          <a:p>
            <a:r>
              <a:rPr lang="ja-JP" altLang="en-US" sz="1000" b="1" dirty="0" smtClean="0">
                <a:latin typeface="ＭＳ ゴシック" pitchFamily="49" charset="-128"/>
                <a:ea typeface="ＭＳ ゴシック" pitchFamily="49" charset="-128"/>
              </a:rPr>
              <a:t>②体験活動と言語活動の充実</a:t>
            </a:r>
            <a:endParaRPr lang="en-US" altLang="ja-JP" sz="1000" b="1" dirty="0" smtClean="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ja-JP" altLang="en-US" sz="1000" dirty="0" smtClean="0">
                <a:latin typeface="ＭＳ 明朝" pitchFamily="17" charset="-128"/>
                <a:ea typeface="ＭＳ 明朝" pitchFamily="17" charset="-128"/>
              </a:rPr>
              <a:t>◇体験活動を問題の解決や探究活動の過程に適切に位置付けるとともに，互いに教え合い学び合う活動や地域の</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人との意見交換や交流活動など，他者と協同して課題を解決しようとする学習活動を重視する。</a:t>
            </a:r>
          </a:p>
          <a:p>
            <a:r>
              <a:rPr lang="ja-JP" altLang="en-US" sz="1000" dirty="0" smtClean="0">
                <a:latin typeface="ＭＳ 明朝" pitchFamily="17" charset="-128"/>
                <a:ea typeface="ＭＳ 明朝" pitchFamily="17" charset="-128"/>
              </a:rPr>
              <a:t>　◇体験したことや収集した情報を，言語により整理したり分析したりして考え，それをまとめたり表現したりし</a:t>
            </a:r>
            <a:endParaRPr lang="en-US" altLang="ja-JP" sz="1000" dirty="0" smtClean="0">
              <a:latin typeface="ＭＳ 明朝" pitchFamily="17" charset="-128"/>
              <a:ea typeface="ＭＳ 明朝" pitchFamily="17" charset="-128"/>
            </a:endParaRPr>
          </a:p>
          <a:p>
            <a:r>
              <a:rPr lang="ja-JP" altLang="en-US" sz="1000" dirty="0" smtClean="0">
                <a:latin typeface="ＭＳ 明朝" pitchFamily="17" charset="-128"/>
                <a:ea typeface="ＭＳ 明朝" pitchFamily="17" charset="-128"/>
              </a:rPr>
              <a:t>　　て自分の考えを深める学習活動を重視する。</a:t>
            </a:r>
            <a:endParaRPr kumimoji="1" lang="ja-JP" altLang="en-US" sz="1000" dirty="0">
              <a:latin typeface="ＭＳ 明朝" pitchFamily="17" charset="-128"/>
              <a:ea typeface="ＭＳ 明朝" pitchFamily="17" charset="-128"/>
            </a:endParaRPr>
          </a:p>
        </p:txBody>
      </p:sp>
    </p:spTree>
    <p:extLst>
      <p:ext uri="{BB962C8B-B14F-4D97-AF65-F5344CB8AC3E}">
        <p14:creationId xmlns="" xmlns:p14="http://schemas.microsoft.com/office/powerpoint/2010/main" val="261676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ss.png"/>
          <p:cNvPicPr>
            <a:picLocks noChangeAspect="1"/>
          </p:cNvPicPr>
          <p:nvPr/>
        </p:nvPicPr>
        <p:blipFill>
          <a:blip r:embed="rId2" cstate="print"/>
          <a:stretch>
            <a:fillRect/>
          </a:stretch>
        </p:blipFill>
        <p:spPr>
          <a:xfrm>
            <a:off x="404664" y="1352600"/>
            <a:ext cx="6050233" cy="8555694"/>
          </a:xfrm>
          <a:prstGeom prst="rect">
            <a:avLst/>
          </a:prstGeom>
        </p:spPr>
      </p:pic>
      <p:sp>
        <p:nvSpPr>
          <p:cNvPr id="9" name="角丸四角形 8"/>
          <p:cNvSpPr/>
          <p:nvPr/>
        </p:nvSpPr>
        <p:spPr>
          <a:xfrm>
            <a:off x="116632" y="200472"/>
            <a:ext cx="2088232" cy="1080120"/>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smtClean="0">
                <a:solidFill>
                  <a:srgbClr val="FF0066"/>
                </a:solidFill>
              </a:rPr>
              <a:t>「みんなでする」</a:t>
            </a:r>
            <a:endParaRPr kumimoji="1" lang="ja-JP" altLang="en-US" dirty="0">
              <a:solidFill>
                <a:srgbClr val="FF0066"/>
              </a:solidFill>
            </a:endParaRPr>
          </a:p>
        </p:txBody>
      </p:sp>
      <p:sp>
        <p:nvSpPr>
          <p:cNvPr id="12" name="角丸四角形 11"/>
          <p:cNvSpPr/>
          <p:nvPr/>
        </p:nvSpPr>
        <p:spPr>
          <a:xfrm>
            <a:off x="2348880" y="200472"/>
            <a:ext cx="2088232" cy="108012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smtClean="0">
                <a:solidFill>
                  <a:schemeClr val="accent6">
                    <a:lumMod val="75000"/>
                  </a:schemeClr>
                </a:solidFill>
              </a:rPr>
              <a:t>「つづけてする」</a:t>
            </a:r>
            <a:endParaRPr kumimoji="1" lang="ja-JP" altLang="en-US" dirty="0">
              <a:solidFill>
                <a:schemeClr val="accent6">
                  <a:lumMod val="75000"/>
                </a:schemeClr>
              </a:solidFill>
            </a:endParaRPr>
          </a:p>
        </p:txBody>
      </p:sp>
      <p:sp>
        <p:nvSpPr>
          <p:cNvPr id="13" name="角丸四角形 12"/>
          <p:cNvSpPr/>
          <p:nvPr/>
        </p:nvSpPr>
        <p:spPr>
          <a:xfrm>
            <a:off x="4581128" y="200472"/>
            <a:ext cx="2088232" cy="108012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smtClean="0">
                <a:solidFill>
                  <a:schemeClr val="tx2"/>
                </a:solidFill>
              </a:rPr>
              <a:t>「とことんする」</a:t>
            </a:r>
            <a:endParaRPr kumimoji="1" lang="ja-JP" altLang="en-US" dirty="0">
              <a:solidFill>
                <a:schemeClr val="tx2"/>
              </a:solidFill>
            </a:endParaRPr>
          </a:p>
        </p:txBody>
      </p:sp>
      <p:sp>
        <p:nvSpPr>
          <p:cNvPr id="14" name="テキスト ボックス 13"/>
          <p:cNvSpPr txBox="1"/>
          <p:nvPr/>
        </p:nvSpPr>
        <p:spPr>
          <a:xfrm>
            <a:off x="116632" y="560512"/>
            <a:ext cx="2236510" cy="707886"/>
          </a:xfrm>
          <a:prstGeom prst="rect">
            <a:avLst/>
          </a:prstGeom>
          <a:noFill/>
        </p:spPr>
        <p:txBody>
          <a:bodyPr wrap="none" rtlCol="0">
            <a:spAutoFit/>
          </a:bodyPr>
          <a:lstStyle/>
          <a:p>
            <a:r>
              <a:rPr lang="ja-JP" altLang="en-US" sz="1000" dirty="0" smtClean="0">
                <a:latin typeface="ＭＳ ゴシック" pitchFamily="49" charset="-128"/>
                <a:ea typeface="ＭＳ ゴシック" pitchFamily="49" charset="-128"/>
              </a:rPr>
              <a:t>★</a:t>
            </a:r>
            <a:r>
              <a:rPr kumimoji="1" lang="ja-JP" altLang="en-US" sz="1000" dirty="0" smtClean="0">
                <a:latin typeface="ＭＳ ゴシック" pitchFamily="49" charset="-128"/>
                <a:ea typeface="ＭＳ ゴシック" pitchFamily="49" charset="-128"/>
              </a:rPr>
              <a:t>学校・家庭・地域・教育行政が，</a:t>
            </a:r>
            <a:endParaRPr kumimoji="1" lang="en-US" altLang="ja-JP" sz="1000" dirty="0" smtClean="0">
              <a:latin typeface="ＭＳ ゴシック" pitchFamily="49" charset="-128"/>
              <a:ea typeface="ＭＳ ゴシック" pitchFamily="49" charset="-128"/>
            </a:endParaRPr>
          </a:p>
          <a:p>
            <a:r>
              <a:rPr kumimoji="1" lang="ja-JP" altLang="en-US" sz="1000" dirty="0" smtClean="0">
                <a:latin typeface="ＭＳ ゴシック" pitchFamily="49" charset="-128"/>
                <a:ea typeface="ＭＳ ゴシック" pitchFamily="49" charset="-128"/>
              </a:rPr>
              <a:t>「みんな」で連携して取り組む。</a:t>
            </a:r>
            <a:endParaRPr kumimoji="1"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★子供「みんな」が認め合い，</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　高め合い，ともに伸びていく。</a:t>
            </a:r>
            <a:endParaRPr kumimoji="1" lang="ja-JP" altLang="en-US" sz="1000" dirty="0">
              <a:latin typeface="ＭＳ ゴシック" pitchFamily="49" charset="-128"/>
              <a:ea typeface="ＭＳ ゴシック" pitchFamily="49" charset="-128"/>
            </a:endParaRPr>
          </a:p>
        </p:txBody>
      </p:sp>
      <p:sp>
        <p:nvSpPr>
          <p:cNvPr id="15" name="テキスト ボックス 14"/>
          <p:cNvSpPr txBox="1"/>
          <p:nvPr/>
        </p:nvSpPr>
        <p:spPr>
          <a:xfrm>
            <a:off x="2348880" y="560512"/>
            <a:ext cx="2236510" cy="707886"/>
          </a:xfrm>
          <a:prstGeom prst="rect">
            <a:avLst/>
          </a:prstGeom>
          <a:noFill/>
        </p:spPr>
        <p:txBody>
          <a:bodyPr wrap="none" rtlCol="0">
            <a:spAutoFit/>
          </a:bodyPr>
          <a:lstStyle/>
          <a:p>
            <a:r>
              <a:rPr lang="ja-JP" altLang="en-US" sz="1000" dirty="0" smtClean="0">
                <a:latin typeface="ＭＳ ゴシック" pitchFamily="49" charset="-128"/>
                <a:ea typeface="ＭＳ ゴシック" pitchFamily="49" charset="-128"/>
              </a:rPr>
              <a:t>★幼・小・中・高の連携を通して，</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「つづけて</a:t>
            </a:r>
            <a:r>
              <a:rPr kumimoji="1" lang="ja-JP" altLang="en-US" sz="1000" dirty="0" smtClean="0">
                <a:latin typeface="ＭＳ ゴシック" pitchFamily="49" charset="-128"/>
                <a:ea typeface="ＭＳ ゴシック" pitchFamily="49" charset="-128"/>
              </a:rPr>
              <a:t>」取り組む。</a:t>
            </a:r>
            <a:endParaRPr kumimoji="1"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★学校で学び，家庭や地域でも</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「つづけて」学習する。</a:t>
            </a:r>
            <a:endParaRPr kumimoji="1" lang="ja-JP" altLang="en-US" sz="1000" dirty="0">
              <a:latin typeface="ＭＳ ゴシック" pitchFamily="49" charset="-128"/>
              <a:ea typeface="ＭＳ ゴシック" pitchFamily="49" charset="-128"/>
            </a:endParaRPr>
          </a:p>
        </p:txBody>
      </p:sp>
      <p:sp>
        <p:nvSpPr>
          <p:cNvPr id="16" name="テキスト ボックス 15"/>
          <p:cNvSpPr txBox="1"/>
          <p:nvPr/>
        </p:nvSpPr>
        <p:spPr>
          <a:xfrm>
            <a:off x="4581128" y="560512"/>
            <a:ext cx="2108269" cy="707886"/>
          </a:xfrm>
          <a:prstGeom prst="rect">
            <a:avLst/>
          </a:prstGeom>
          <a:noFill/>
        </p:spPr>
        <p:txBody>
          <a:bodyPr wrap="none" rtlCol="0">
            <a:spAutoFit/>
          </a:bodyPr>
          <a:lstStyle/>
          <a:p>
            <a:r>
              <a:rPr lang="ja-JP" altLang="en-US" sz="1000" dirty="0" smtClean="0">
                <a:latin typeface="ＭＳ ゴシック" pitchFamily="49" charset="-128"/>
                <a:ea typeface="ＭＳ ゴシック" pitchFamily="49" charset="-128"/>
              </a:rPr>
              <a:t>★一人一人の特性に配慮して，</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「とことん</a:t>
            </a:r>
            <a:r>
              <a:rPr kumimoji="1" lang="ja-JP" altLang="en-US" sz="1000" dirty="0" smtClean="0">
                <a:latin typeface="ＭＳ ゴシック" pitchFamily="49" charset="-128"/>
                <a:ea typeface="ＭＳ ゴシック" pitchFamily="49" charset="-128"/>
              </a:rPr>
              <a:t>」指導・支援する。</a:t>
            </a:r>
            <a:endParaRPr kumimoji="1"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★学校全体で教育活動の改善に，</a:t>
            </a:r>
            <a:endParaRPr lang="en-US" altLang="ja-JP" sz="1000" dirty="0" smtClean="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「とことん」取り組む。</a:t>
            </a:r>
            <a:endParaRPr kumimoji="1" lang="ja-JP" altLang="en-US" sz="1000" dirty="0">
              <a:latin typeface="ＭＳ ゴシック" pitchFamily="49" charset="-128"/>
              <a:ea typeface="ＭＳ ゴシック" pitchFamily="49"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a:noFill/>
        </a:ln>
      </a:spPr>
      <a:bodyPr lIns="0" tIns="36000" rIns="0" bIns="36000" rtlCol="0" anchor="ctr"/>
      <a:lstStyle>
        <a:defPPr>
          <a:defRPr sz="1000" dirty="0" smtClean="0">
            <a:solidFill>
              <a:schemeClr val="tx1"/>
            </a:solidFill>
            <a:latin typeface="ＭＳ ゴシック" pitchFamily="49" charset="-128"/>
            <a:ea typeface="ＭＳ ゴシック" pitchFamily="49"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1385</TotalTime>
  <Words>1354</Words>
  <Application>Microsoft Office PowerPoint</Application>
  <PresentationFormat>A4 210 x 297 mm</PresentationFormat>
  <Paragraphs>328</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Arial</vt:lpstr>
      <vt:lpstr>ＭＳ Ｐゴシック</vt:lpstr>
      <vt:lpstr>AR Pゴシック体S</vt:lpstr>
      <vt:lpstr>ＭＳ ゴシック</vt:lpstr>
      <vt:lpstr>Calibri</vt:lpstr>
      <vt:lpstr>ＭＳ 明朝</vt:lpstr>
      <vt:lpstr>ＭＳ Ｐ明朝</vt:lpstr>
      <vt:lpstr>Office テーマ</vt:lpstr>
      <vt:lpstr>スライド 1</vt:lpstr>
      <vt:lpstr>スライド 2</vt:lpstr>
      <vt:lpstr>スライド 3</vt:lpstr>
      <vt:lpstr>スライド 4</vt:lpstr>
      <vt:lpstr>スライド 5</vt:lpstr>
      <vt:lpstr>スライド 6</vt:lpstr>
    </vt:vector>
  </TitlesOfParts>
  <Company>徳島県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徳島県</dc:creator>
  <cp:lastModifiedBy>徳島県</cp:lastModifiedBy>
  <cp:revision>305</cp:revision>
  <dcterms:created xsi:type="dcterms:W3CDTF">2016-03-16T06:32:27Z</dcterms:created>
  <dcterms:modified xsi:type="dcterms:W3CDTF">2018-04-18T09:39:00Z</dcterms:modified>
</cp:coreProperties>
</file>